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0" r:id="rId1"/>
  </p:sldMasterIdLst>
  <p:sldIdLst>
    <p:sldId id="256" r:id="rId2"/>
    <p:sldId id="261" r:id="rId3"/>
    <p:sldId id="257" r:id="rId4"/>
    <p:sldId id="258" r:id="rId5"/>
    <p:sldId id="282" r:id="rId6"/>
    <p:sldId id="262" r:id="rId7"/>
    <p:sldId id="263" r:id="rId8"/>
    <p:sldId id="264" r:id="rId9"/>
    <p:sldId id="265" r:id="rId10"/>
    <p:sldId id="259" r:id="rId11"/>
    <p:sldId id="283" r:id="rId12"/>
    <p:sldId id="284" r:id="rId13"/>
    <p:sldId id="285" r:id="rId14"/>
    <p:sldId id="286" r:id="rId15"/>
    <p:sldId id="287" r:id="rId16"/>
    <p:sldId id="288" r:id="rId17"/>
    <p:sldId id="260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81" r:id="rId29"/>
    <p:sldId id="276" r:id="rId30"/>
    <p:sldId id="277" r:id="rId31"/>
    <p:sldId id="278" r:id="rId32"/>
    <p:sldId id="279" r:id="rId33"/>
    <p:sldId id="28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E43EDC-034A-45F7-850E-2551986246D8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D70CA9-C52D-4275-98CC-682B262CC33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Data Preprocessing</a:t>
          </a:r>
          <a:r>
            <a:rPr lang="en-US"/>
            <a:t>:</a:t>
          </a:r>
        </a:p>
      </dgm:t>
    </dgm:pt>
    <dgm:pt modelId="{C178946E-1D53-4739-941B-96461DD91D14}" type="parTrans" cxnId="{2B42825F-AB26-4356-A73E-D43C51603B29}">
      <dgm:prSet/>
      <dgm:spPr/>
      <dgm:t>
        <a:bodyPr/>
        <a:lstStyle/>
        <a:p>
          <a:endParaRPr lang="en-US"/>
        </a:p>
      </dgm:t>
    </dgm:pt>
    <dgm:pt modelId="{ADB7D02C-BD73-43DF-93ED-1066EF359F91}" type="sibTrans" cxnId="{2B42825F-AB26-4356-A73E-D43C51603B29}">
      <dgm:prSet/>
      <dgm:spPr/>
      <dgm:t>
        <a:bodyPr/>
        <a:lstStyle/>
        <a:p>
          <a:endParaRPr lang="en-US"/>
        </a:p>
      </dgm:t>
    </dgm:pt>
    <dgm:pt modelId="{8C792FC6-127A-4F2D-96B9-6B3FF08A7C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Clean the resume text to remove unwanted characters and standardize the format.</a:t>
          </a:r>
        </a:p>
      </dgm:t>
    </dgm:pt>
    <dgm:pt modelId="{250F55E1-1DB5-48A3-B613-5FFC665CE465}" type="parTrans" cxnId="{5F851D51-83D7-4D16-82D2-53216EB7E9ED}">
      <dgm:prSet/>
      <dgm:spPr/>
      <dgm:t>
        <a:bodyPr/>
        <a:lstStyle/>
        <a:p>
          <a:endParaRPr lang="en-US"/>
        </a:p>
      </dgm:t>
    </dgm:pt>
    <dgm:pt modelId="{291D9048-646B-42BB-B988-80FE00E450AA}" type="sibTrans" cxnId="{5F851D51-83D7-4D16-82D2-53216EB7E9ED}">
      <dgm:prSet/>
      <dgm:spPr/>
      <dgm:t>
        <a:bodyPr/>
        <a:lstStyle/>
        <a:p>
          <a:endParaRPr lang="en-US"/>
        </a:p>
      </dgm:t>
    </dgm:pt>
    <dgm:pt modelId="{280D2E4A-C594-4327-8868-5A36506ECCB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Feature Extraction</a:t>
          </a:r>
          <a:r>
            <a:rPr lang="en-US"/>
            <a:t>:</a:t>
          </a:r>
        </a:p>
      </dgm:t>
    </dgm:pt>
    <dgm:pt modelId="{020B97D8-E767-40F8-B27D-6BB18E27E57D}" type="parTrans" cxnId="{E9E9D1F9-8956-4CBD-84D6-0B1DE49B5CA9}">
      <dgm:prSet/>
      <dgm:spPr/>
      <dgm:t>
        <a:bodyPr/>
        <a:lstStyle/>
        <a:p>
          <a:endParaRPr lang="en-US"/>
        </a:p>
      </dgm:t>
    </dgm:pt>
    <dgm:pt modelId="{93E4CC44-3B03-41AD-AD73-8BF890AAB450}" type="sibTrans" cxnId="{E9E9D1F9-8956-4CBD-84D6-0B1DE49B5CA9}">
      <dgm:prSet/>
      <dgm:spPr/>
      <dgm:t>
        <a:bodyPr/>
        <a:lstStyle/>
        <a:p>
          <a:endParaRPr lang="en-US"/>
        </a:p>
      </dgm:t>
    </dgm:pt>
    <dgm:pt modelId="{48BA5F89-3864-4D3D-9B69-7FC2EECB9D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Term Frequency-Inverse Document Frequency (TF-IDF) to transform textual data into numerical features.</a:t>
          </a:r>
        </a:p>
      </dgm:t>
    </dgm:pt>
    <dgm:pt modelId="{2C89E68B-A86E-4CB5-9F6A-C90C34A7EB83}" type="parTrans" cxnId="{9DA1CF62-6A07-47C3-9DCD-93545D8A6E6A}">
      <dgm:prSet/>
      <dgm:spPr/>
      <dgm:t>
        <a:bodyPr/>
        <a:lstStyle/>
        <a:p>
          <a:endParaRPr lang="en-US"/>
        </a:p>
      </dgm:t>
    </dgm:pt>
    <dgm:pt modelId="{E13F61E1-6A9C-457C-8DE5-E1D46B884C30}" type="sibTrans" cxnId="{9DA1CF62-6A07-47C3-9DCD-93545D8A6E6A}">
      <dgm:prSet/>
      <dgm:spPr/>
      <dgm:t>
        <a:bodyPr/>
        <a:lstStyle/>
        <a:p>
          <a:endParaRPr lang="en-US"/>
        </a:p>
      </dgm:t>
    </dgm:pt>
    <dgm:pt modelId="{75F58874-4A02-4745-86BC-8C9C3C3B0A1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Model Training</a:t>
          </a:r>
          <a:r>
            <a:rPr lang="en-US"/>
            <a:t>:</a:t>
          </a:r>
        </a:p>
      </dgm:t>
    </dgm:pt>
    <dgm:pt modelId="{98952849-3E6F-421D-97D2-028CA369B027}" type="parTrans" cxnId="{9216CEB7-44AA-4B41-B57B-380589FD311E}">
      <dgm:prSet/>
      <dgm:spPr/>
      <dgm:t>
        <a:bodyPr/>
        <a:lstStyle/>
        <a:p>
          <a:endParaRPr lang="en-US"/>
        </a:p>
      </dgm:t>
    </dgm:pt>
    <dgm:pt modelId="{0DE529DF-B91D-4823-8DF4-5C7CF2FB4C1C}" type="sibTrans" cxnId="{9216CEB7-44AA-4B41-B57B-380589FD311E}">
      <dgm:prSet/>
      <dgm:spPr/>
      <dgm:t>
        <a:bodyPr/>
        <a:lstStyle/>
        <a:p>
          <a:endParaRPr lang="en-US"/>
        </a:p>
      </dgm:t>
    </dgm:pt>
    <dgm:pt modelId="{65B43438-C848-40A6-858C-2CAF47869D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Train a classification model using the preprocessed dataset to categorize resumes based on extracted features.</a:t>
          </a:r>
        </a:p>
      </dgm:t>
    </dgm:pt>
    <dgm:pt modelId="{D8B831F8-82A3-4B21-A735-417919516D2E}" type="parTrans" cxnId="{C0194241-D1D5-4849-A83B-95DBA2F34C90}">
      <dgm:prSet/>
      <dgm:spPr/>
      <dgm:t>
        <a:bodyPr/>
        <a:lstStyle/>
        <a:p>
          <a:endParaRPr lang="en-US"/>
        </a:p>
      </dgm:t>
    </dgm:pt>
    <dgm:pt modelId="{4AFC53F6-6D22-4221-A286-D9A8E38121C1}" type="sibTrans" cxnId="{C0194241-D1D5-4849-A83B-95DBA2F34C90}">
      <dgm:prSet/>
      <dgm:spPr/>
      <dgm:t>
        <a:bodyPr/>
        <a:lstStyle/>
        <a:p>
          <a:endParaRPr lang="en-US"/>
        </a:p>
      </dgm:t>
    </dgm:pt>
    <dgm:pt modelId="{9F1CBBB7-B171-44D8-B38B-C329CC1E0E1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Named Entity Recognition (NER)</a:t>
          </a:r>
          <a:r>
            <a:rPr lang="en-US"/>
            <a:t>:</a:t>
          </a:r>
        </a:p>
      </dgm:t>
    </dgm:pt>
    <dgm:pt modelId="{EEAEACED-03FE-401D-9FC3-FDB24F7EC8E0}" type="parTrans" cxnId="{12E7DD12-E553-4016-BBC4-2F6C464C5AC6}">
      <dgm:prSet/>
      <dgm:spPr/>
      <dgm:t>
        <a:bodyPr/>
        <a:lstStyle/>
        <a:p>
          <a:endParaRPr lang="en-US"/>
        </a:p>
      </dgm:t>
    </dgm:pt>
    <dgm:pt modelId="{91DDB848-2640-4989-997B-9526AAB0ED54}" type="sibTrans" cxnId="{12E7DD12-E553-4016-BBC4-2F6C464C5AC6}">
      <dgm:prSet/>
      <dgm:spPr/>
      <dgm:t>
        <a:bodyPr/>
        <a:lstStyle/>
        <a:p>
          <a:endParaRPr lang="en-US"/>
        </a:p>
      </dgm:t>
    </dgm:pt>
    <dgm:pt modelId="{4F7EB120-76FA-4274-9148-A1FE7ADC51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Implement NER to extract key details such as candidate names and known technologies from the resumes.</a:t>
          </a:r>
        </a:p>
      </dgm:t>
    </dgm:pt>
    <dgm:pt modelId="{FC4DF704-4090-49AD-81C3-CAF9E6724FC0}" type="parTrans" cxnId="{0633657D-5330-4FB7-B119-6B3B28BECF96}">
      <dgm:prSet/>
      <dgm:spPr/>
      <dgm:t>
        <a:bodyPr/>
        <a:lstStyle/>
        <a:p>
          <a:endParaRPr lang="en-US"/>
        </a:p>
      </dgm:t>
    </dgm:pt>
    <dgm:pt modelId="{EDA5C5D0-A18C-46C5-9FCA-7CDA8F8396AB}" type="sibTrans" cxnId="{0633657D-5330-4FB7-B119-6B3B28BECF96}">
      <dgm:prSet/>
      <dgm:spPr/>
      <dgm:t>
        <a:bodyPr/>
        <a:lstStyle/>
        <a:p>
          <a:endParaRPr lang="en-US"/>
        </a:p>
      </dgm:t>
    </dgm:pt>
    <dgm:pt modelId="{7FEAA2A5-6209-4D6D-95E9-76F788C2C84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Application Development</a:t>
          </a:r>
          <a:r>
            <a:rPr lang="en-US"/>
            <a:t>:</a:t>
          </a:r>
        </a:p>
      </dgm:t>
    </dgm:pt>
    <dgm:pt modelId="{F79EA860-0689-4C51-9D01-A24894C929B5}" type="parTrans" cxnId="{11827A1F-AA50-4E54-B008-245FCA69409F}">
      <dgm:prSet/>
      <dgm:spPr/>
      <dgm:t>
        <a:bodyPr/>
        <a:lstStyle/>
        <a:p>
          <a:endParaRPr lang="en-US"/>
        </a:p>
      </dgm:t>
    </dgm:pt>
    <dgm:pt modelId="{7108C545-9C5C-491C-A49D-8E07C0DCCC07}" type="sibTrans" cxnId="{11827A1F-AA50-4E54-B008-245FCA69409F}">
      <dgm:prSet/>
      <dgm:spPr/>
      <dgm:t>
        <a:bodyPr/>
        <a:lstStyle/>
        <a:p>
          <a:endParaRPr lang="en-US"/>
        </a:p>
      </dgm:t>
    </dgm:pt>
    <dgm:pt modelId="{EE5CA7BD-E1F3-4142-837F-7B94D68580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 a web application using Streamlit for users to upload resumes, view predicted job categories, and extract key information.</a:t>
          </a:r>
        </a:p>
      </dgm:t>
    </dgm:pt>
    <dgm:pt modelId="{D25CAD23-A7D8-41B3-AC74-B8B231EEE914}" type="parTrans" cxnId="{1C585980-1D17-4813-B2A0-09BF1F93AFBC}">
      <dgm:prSet/>
      <dgm:spPr/>
      <dgm:t>
        <a:bodyPr/>
        <a:lstStyle/>
        <a:p>
          <a:endParaRPr lang="en-US"/>
        </a:p>
      </dgm:t>
    </dgm:pt>
    <dgm:pt modelId="{37246D48-F15C-4EE6-B89C-68AF26466D06}" type="sibTrans" cxnId="{1C585980-1D17-4813-B2A0-09BF1F93AFBC}">
      <dgm:prSet/>
      <dgm:spPr/>
      <dgm:t>
        <a:bodyPr/>
        <a:lstStyle/>
        <a:p>
          <a:endParaRPr lang="en-US"/>
        </a:p>
      </dgm:t>
    </dgm:pt>
    <dgm:pt modelId="{5E31C736-7BDC-435A-9DE4-04524F3CDDEE}" type="pres">
      <dgm:prSet presAssocID="{2AE43EDC-034A-45F7-850E-2551986246D8}" presName="root" presStyleCnt="0">
        <dgm:presLayoutVars>
          <dgm:dir/>
          <dgm:resizeHandles val="exact"/>
        </dgm:presLayoutVars>
      </dgm:prSet>
      <dgm:spPr/>
    </dgm:pt>
    <dgm:pt modelId="{F463AD75-50D8-453D-B861-519B1E17060E}" type="pres">
      <dgm:prSet presAssocID="{3ED70CA9-C52D-4275-98CC-682B262CC332}" presName="compNode" presStyleCnt="0"/>
      <dgm:spPr/>
    </dgm:pt>
    <dgm:pt modelId="{C2BB5671-59CB-487E-A986-0068FB8752D7}" type="pres">
      <dgm:prSet presAssocID="{3ED70CA9-C52D-4275-98CC-682B262CC33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ject"/>
        </a:ext>
      </dgm:extLst>
    </dgm:pt>
    <dgm:pt modelId="{3C7ED14E-34D4-47F4-A712-2359340B0A43}" type="pres">
      <dgm:prSet presAssocID="{3ED70CA9-C52D-4275-98CC-682B262CC332}" presName="iconSpace" presStyleCnt="0"/>
      <dgm:spPr/>
    </dgm:pt>
    <dgm:pt modelId="{181D6DAE-226E-453D-9562-641AEFBA6234}" type="pres">
      <dgm:prSet presAssocID="{3ED70CA9-C52D-4275-98CC-682B262CC332}" presName="parTx" presStyleLbl="revTx" presStyleIdx="0" presStyleCnt="10">
        <dgm:presLayoutVars>
          <dgm:chMax val="0"/>
          <dgm:chPref val="0"/>
        </dgm:presLayoutVars>
      </dgm:prSet>
      <dgm:spPr/>
    </dgm:pt>
    <dgm:pt modelId="{5EB7CD64-5069-45BB-B734-BF1063E0A6CD}" type="pres">
      <dgm:prSet presAssocID="{3ED70CA9-C52D-4275-98CC-682B262CC332}" presName="txSpace" presStyleCnt="0"/>
      <dgm:spPr/>
    </dgm:pt>
    <dgm:pt modelId="{8F5D5A0C-1825-4A03-B8AA-6DEA485BC1B0}" type="pres">
      <dgm:prSet presAssocID="{3ED70CA9-C52D-4275-98CC-682B262CC332}" presName="desTx" presStyleLbl="revTx" presStyleIdx="1" presStyleCnt="10">
        <dgm:presLayoutVars/>
      </dgm:prSet>
      <dgm:spPr/>
    </dgm:pt>
    <dgm:pt modelId="{610841E7-411D-49DE-B29C-C004D1287440}" type="pres">
      <dgm:prSet presAssocID="{ADB7D02C-BD73-43DF-93ED-1066EF359F91}" presName="sibTrans" presStyleCnt="0"/>
      <dgm:spPr/>
    </dgm:pt>
    <dgm:pt modelId="{F77F04F0-91A3-40ED-817B-9F11220375B0}" type="pres">
      <dgm:prSet presAssocID="{280D2E4A-C594-4327-8868-5A36506ECCB9}" presName="compNode" presStyleCnt="0"/>
      <dgm:spPr/>
    </dgm:pt>
    <dgm:pt modelId="{9FEC3B71-3730-4038-9FFD-86031EDBB7D0}" type="pres">
      <dgm:prSet presAssocID="{280D2E4A-C594-4327-8868-5A36506ECCB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B1B644DE-1214-4708-883D-6315E71FA355}" type="pres">
      <dgm:prSet presAssocID="{280D2E4A-C594-4327-8868-5A36506ECCB9}" presName="iconSpace" presStyleCnt="0"/>
      <dgm:spPr/>
    </dgm:pt>
    <dgm:pt modelId="{40BF29F3-C615-4183-9E92-DC1C9103E0C9}" type="pres">
      <dgm:prSet presAssocID="{280D2E4A-C594-4327-8868-5A36506ECCB9}" presName="parTx" presStyleLbl="revTx" presStyleIdx="2" presStyleCnt="10">
        <dgm:presLayoutVars>
          <dgm:chMax val="0"/>
          <dgm:chPref val="0"/>
        </dgm:presLayoutVars>
      </dgm:prSet>
      <dgm:spPr/>
    </dgm:pt>
    <dgm:pt modelId="{5172CF0B-BB94-4C62-B337-C9BC2025241E}" type="pres">
      <dgm:prSet presAssocID="{280D2E4A-C594-4327-8868-5A36506ECCB9}" presName="txSpace" presStyleCnt="0"/>
      <dgm:spPr/>
    </dgm:pt>
    <dgm:pt modelId="{7FE295E0-1A64-4039-B731-B95A24822FDF}" type="pres">
      <dgm:prSet presAssocID="{280D2E4A-C594-4327-8868-5A36506ECCB9}" presName="desTx" presStyleLbl="revTx" presStyleIdx="3" presStyleCnt="10">
        <dgm:presLayoutVars/>
      </dgm:prSet>
      <dgm:spPr/>
    </dgm:pt>
    <dgm:pt modelId="{47C1C1A0-30B3-4F87-A933-908CD781A2CD}" type="pres">
      <dgm:prSet presAssocID="{93E4CC44-3B03-41AD-AD73-8BF890AAB450}" presName="sibTrans" presStyleCnt="0"/>
      <dgm:spPr/>
    </dgm:pt>
    <dgm:pt modelId="{66FDD572-474F-456C-BC4C-42F2DB430638}" type="pres">
      <dgm:prSet presAssocID="{75F58874-4A02-4745-86BC-8C9C3C3B0A10}" presName="compNode" presStyleCnt="0"/>
      <dgm:spPr/>
    </dgm:pt>
    <dgm:pt modelId="{88072E2F-9316-4847-9036-1150AD52EB03}" type="pres">
      <dgm:prSet presAssocID="{75F58874-4A02-4745-86BC-8C9C3C3B0A1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C8EE29B-149B-4679-B1BF-D7476228FF79}" type="pres">
      <dgm:prSet presAssocID="{75F58874-4A02-4745-86BC-8C9C3C3B0A10}" presName="iconSpace" presStyleCnt="0"/>
      <dgm:spPr/>
    </dgm:pt>
    <dgm:pt modelId="{1A0B8A60-66AB-45EF-8542-896E85454C7B}" type="pres">
      <dgm:prSet presAssocID="{75F58874-4A02-4745-86BC-8C9C3C3B0A10}" presName="parTx" presStyleLbl="revTx" presStyleIdx="4" presStyleCnt="10">
        <dgm:presLayoutVars>
          <dgm:chMax val="0"/>
          <dgm:chPref val="0"/>
        </dgm:presLayoutVars>
      </dgm:prSet>
      <dgm:spPr/>
    </dgm:pt>
    <dgm:pt modelId="{3C1C4BF6-34DB-45A5-879F-5F595465FA13}" type="pres">
      <dgm:prSet presAssocID="{75F58874-4A02-4745-86BC-8C9C3C3B0A10}" presName="txSpace" presStyleCnt="0"/>
      <dgm:spPr/>
    </dgm:pt>
    <dgm:pt modelId="{C170E174-F0BC-45F5-8B79-41E8BFB31D8E}" type="pres">
      <dgm:prSet presAssocID="{75F58874-4A02-4745-86BC-8C9C3C3B0A10}" presName="desTx" presStyleLbl="revTx" presStyleIdx="5" presStyleCnt="10">
        <dgm:presLayoutVars/>
      </dgm:prSet>
      <dgm:spPr/>
    </dgm:pt>
    <dgm:pt modelId="{5A0F2763-7CAC-48FD-AF22-98BE05CC644B}" type="pres">
      <dgm:prSet presAssocID="{0DE529DF-B91D-4823-8DF4-5C7CF2FB4C1C}" presName="sibTrans" presStyleCnt="0"/>
      <dgm:spPr/>
    </dgm:pt>
    <dgm:pt modelId="{BCDE24EF-A7DD-47E1-A8E0-9DB3B9536EFB}" type="pres">
      <dgm:prSet presAssocID="{9F1CBBB7-B171-44D8-B38B-C329CC1E0E12}" presName="compNode" presStyleCnt="0"/>
      <dgm:spPr/>
    </dgm:pt>
    <dgm:pt modelId="{7395FD77-CE71-4505-8735-3D8528021684}" type="pres">
      <dgm:prSet presAssocID="{9F1CBBB7-B171-44D8-B38B-C329CC1E0E1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7606A53F-A943-461C-87EB-8A16D9CA05E2}" type="pres">
      <dgm:prSet presAssocID="{9F1CBBB7-B171-44D8-B38B-C329CC1E0E12}" presName="iconSpace" presStyleCnt="0"/>
      <dgm:spPr/>
    </dgm:pt>
    <dgm:pt modelId="{C2A13695-25B8-4443-A902-01F43702C16C}" type="pres">
      <dgm:prSet presAssocID="{9F1CBBB7-B171-44D8-B38B-C329CC1E0E12}" presName="parTx" presStyleLbl="revTx" presStyleIdx="6" presStyleCnt="10">
        <dgm:presLayoutVars>
          <dgm:chMax val="0"/>
          <dgm:chPref val="0"/>
        </dgm:presLayoutVars>
      </dgm:prSet>
      <dgm:spPr/>
    </dgm:pt>
    <dgm:pt modelId="{951A253C-DDA9-4B16-9785-57ACC5D151A6}" type="pres">
      <dgm:prSet presAssocID="{9F1CBBB7-B171-44D8-B38B-C329CC1E0E12}" presName="txSpace" presStyleCnt="0"/>
      <dgm:spPr/>
    </dgm:pt>
    <dgm:pt modelId="{C5D28B2A-80B5-45B3-B500-0BBEC2E15A50}" type="pres">
      <dgm:prSet presAssocID="{9F1CBBB7-B171-44D8-B38B-C329CC1E0E12}" presName="desTx" presStyleLbl="revTx" presStyleIdx="7" presStyleCnt="10">
        <dgm:presLayoutVars/>
      </dgm:prSet>
      <dgm:spPr/>
    </dgm:pt>
    <dgm:pt modelId="{4EE2815A-73DA-4DE9-9401-0E1BEE88815E}" type="pres">
      <dgm:prSet presAssocID="{91DDB848-2640-4989-997B-9526AAB0ED54}" presName="sibTrans" presStyleCnt="0"/>
      <dgm:spPr/>
    </dgm:pt>
    <dgm:pt modelId="{F18B100B-0DF9-43AC-ADF8-A5908AC7AA69}" type="pres">
      <dgm:prSet presAssocID="{7FEAA2A5-6209-4D6D-95E9-76F788C2C84D}" presName="compNode" presStyleCnt="0"/>
      <dgm:spPr/>
    </dgm:pt>
    <dgm:pt modelId="{BDBC0666-B7DF-4489-B32E-8E5D6D872195}" type="pres">
      <dgm:prSet presAssocID="{7FEAA2A5-6209-4D6D-95E9-76F788C2C84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FC51952-E794-4307-B288-DC890395BEFA}" type="pres">
      <dgm:prSet presAssocID="{7FEAA2A5-6209-4D6D-95E9-76F788C2C84D}" presName="iconSpace" presStyleCnt="0"/>
      <dgm:spPr/>
    </dgm:pt>
    <dgm:pt modelId="{F6FBA68D-15C4-45D0-B165-5C889ED2E9D1}" type="pres">
      <dgm:prSet presAssocID="{7FEAA2A5-6209-4D6D-95E9-76F788C2C84D}" presName="parTx" presStyleLbl="revTx" presStyleIdx="8" presStyleCnt="10">
        <dgm:presLayoutVars>
          <dgm:chMax val="0"/>
          <dgm:chPref val="0"/>
        </dgm:presLayoutVars>
      </dgm:prSet>
      <dgm:spPr/>
    </dgm:pt>
    <dgm:pt modelId="{398FDDAC-742E-45C7-831E-77F990229799}" type="pres">
      <dgm:prSet presAssocID="{7FEAA2A5-6209-4D6D-95E9-76F788C2C84D}" presName="txSpace" presStyleCnt="0"/>
      <dgm:spPr/>
    </dgm:pt>
    <dgm:pt modelId="{910B82EF-4A85-434A-B8C7-D108D3B3F826}" type="pres">
      <dgm:prSet presAssocID="{7FEAA2A5-6209-4D6D-95E9-76F788C2C84D}" presName="desTx" presStyleLbl="revTx" presStyleIdx="9" presStyleCnt="10">
        <dgm:presLayoutVars/>
      </dgm:prSet>
      <dgm:spPr/>
    </dgm:pt>
  </dgm:ptLst>
  <dgm:cxnLst>
    <dgm:cxn modelId="{12E7DD12-E553-4016-BBC4-2F6C464C5AC6}" srcId="{2AE43EDC-034A-45F7-850E-2551986246D8}" destId="{9F1CBBB7-B171-44D8-B38B-C329CC1E0E12}" srcOrd="3" destOrd="0" parTransId="{EEAEACED-03FE-401D-9FC3-FDB24F7EC8E0}" sibTransId="{91DDB848-2640-4989-997B-9526AAB0ED54}"/>
    <dgm:cxn modelId="{11827A1F-AA50-4E54-B008-245FCA69409F}" srcId="{2AE43EDC-034A-45F7-850E-2551986246D8}" destId="{7FEAA2A5-6209-4D6D-95E9-76F788C2C84D}" srcOrd="4" destOrd="0" parTransId="{F79EA860-0689-4C51-9D01-A24894C929B5}" sibTransId="{7108C545-9C5C-491C-A49D-8E07C0DCCC07}"/>
    <dgm:cxn modelId="{2D221822-DB48-4A16-8EFB-E3B9BBF2684F}" type="presOf" srcId="{3ED70CA9-C52D-4275-98CC-682B262CC332}" destId="{181D6DAE-226E-453D-9562-641AEFBA6234}" srcOrd="0" destOrd="0" presId="urn:microsoft.com/office/officeart/2018/2/layout/IconLabelDescriptionList"/>
    <dgm:cxn modelId="{61AA0B2B-D376-488B-8656-C9165C0CBD7C}" type="presOf" srcId="{65B43438-C848-40A6-858C-2CAF47869D1F}" destId="{C170E174-F0BC-45F5-8B79-41E8BFB31D8E}" srcOrd="0" destOrd="0" presId="urn:microsoft.com/office/officeart/2018/2/layout/IconLabelDescriptionList"/>
    <dgm:cxn modelId="{F1A6995C-38E9-45BC-8F2A-A91C6B25EB6F}" type="presOf" srcId="{EE5CA7BD-E1F3-4142-837F-7B94D685805B}" destId="{910B82EF-4A85-434A-B8C7-D108D3B3F826}" srcOrd="0" destOrd="0" presId="urn:microsoft.com/office/officeart/2018/2/layout/IconLabelDescriptionList"/>
    <dgm:cxn modelId="{1B176E5D-6F2B-483F-97F5-99B828B2C5B7}" type="presOf" srcId="{280D2E4A-C594-4327-8868-5A36506ECCB9}" destId="{40BF29F3-C615-4183-9E92-DC1C9103E0C9}" srcOrd="0" destOrd="0" presId="urn:microsoft.com/office/officeart/2018/2/layout/IconLabelDescriptionList"/>
    <dgm:cxn modelId="{2B42825F-AB26-4356-A73E-D43C51603B29}" srcId="{2AE43EDC-034A-45F7-850E-2551986246D8}" destId="{3ED70CA9-C52D-4275-98CC-682B262CC332}" srcOrd="0" destOrd="0" parTransId="{C178946E-1D53-4739-941B-96461DD91D14}" sibTransId="{ADB7D02C-BD73-43DF-93ED-1066EF359F91}"/>
    <dgm:cxn modelId="{C0194241-D1D5-4849-A83B-95DBA2F34C90}" srcId="{75F58874-4A02-4745-86BC-8C9C3C3B0A10}" destId="{65B43438-C848-40A6-858C-2CAF47869D1F}" srcOrd="0" destOrd="0" parTransId="{D8B831F8-82A3-4B21-A735-417919516D2E}" sibTransId="{4AFC53F6-6D22-4221-A286-D9A8E38121C1}"/>
    <dgm:cxn modelId="{9DA1CF62-6A07-47C3-9DCD-93545D8A6E6A}" srcId="{280D2E4A-C594-4327-8868-5A36506ECCB9}" destId="{48BA5F89-3864-4D3D-9B69-7FC2EECB9D01}" srcOrd="0" destOrd="0" parTransId="{2C89E68B-A86E-4CB5-9F6A-C90C34A7EB83}" sibTransId="{E13F61E1-6A9C-457C-8DE5-E1D46B884C30}"/>
    <dgm:cxn modelId="{5F851D51-83D7-4D16-82D2-53216EB7E9ED}" srcId="{3ED70CA9-C52D-4275-98CC-682B262CC332}" destId="{8C792FC6-127A-4F2D-96B9-6B3FF08A7C83}" srcOrd="0" destOrd="0" parTransId="{250F55E1-1DB5-48A3-B613-5FFC665CE465}" sibTransId="{291D9048-646B-42BB-B988-80FE00E450AA}"/>
    <dgm:cxn modelId="{9C364E55-C8F8-4306-8DB2-CD9417B68D49}" type="presOf" srcId="{8C792FC6-127A-4F2D-96B9-6B3FF08A7C83}" destId="{8F5D5A0C-1825-4A03-B8AA-6DEA485BC1B0}" srcOrd="0" destOrd="0" presId="urn:microsoft.com/office/officeart/2018/2/layout/IconLabelDescriptionList"/>
    <dgm:cxn modelId="{0633657D-5330-4FB7-B119-6B3B28BECF96}" srcId="{9F1CBBB7-B171-44D8-B38B-C329CC1E0E12}" destId="{4F7EB120-76FA-4274-9148-A1FE7ADC514B}" srcOrd="0" destOrd="0" parTransId="{FC4DF704-4090-49AD-81C3-CAF9E6724FC0}" sibTransId="{EDA5C5D0-A18C-46C5-9FCA-7CDA8F8396AB}"/>
    <dgm:cxn modelId="{1C585980-1D17-4813-B2A0-09BF1F93AFBC}" srcId="{7FEAA2A5-6209-4D6D-95E9-76F788C2C84D}" destId="{EE5CA7BD-E1F3-4142-837F-7B94D685805B}" srcOrd="0" destOrd="0" parTransId="{D25CAD23-A7D8-41B3-AC74-B8B231EEE914}" sibTransId="{37246D48-F15C-4EE6-B89C-68AF26466D06}"/>
    <dgm:cxn modelId="{9216CEB7-44AA-4B41-B57B-380589FD311E}" srcId="{2AE43EDC-034A-45F7-850E-2551986246D8}" destId="{75F58874-4A02-4745-86BC-8C9C3C3B0A10}" srcOrd="2" destOrd="0" parTransId="{98952849-3E6F-421D-97D2-028CA369B027}" sibTransId="{0DE529DF-B91D-4823-8DF4-5C7CF2FB4C1C}"/>
    <dgm:cxn modelId="{4D4CC0BE-2F23-4146-892D-7E54A587669A}" type="presOf" srcId="{9F1CBBB7-B171-44D8-B38B-C329CC1E0E12}" destId="{C2A13695-25B8-4443-A902-01F43702C16C}" srcOrd="0" destOrd="0" presId="urn:microsoft.com/office/officeart/2018/2/layout/IconLabelDescriptionList"/>
    <dgm:cxn modelId="{185E84C4-5A16-4F63-8679-149A7A706058}" type="presOf" srcId="{75F58874-4A02-4745-86BC-8C9C3C3B0A10}" destId="{1A0B8A60-66AB-45EF-8542-896E85454C7B}" srcOrd="0" destOrd="0" presId="urn:microsoft.com/office/officeart/2018/2/layout/IconLabelDescriptionList"/>
    <dgm:cxn modelId="{BE5E83CC-E5D0-45C4-83AD-9CA6D5EF8D0F}" type="presOf" srcId="{48BA5F89-3864-4D3D-9B69-7FC2EECB9D01}" destId="{7FE295E0-1A64-4039-B731-B95A24822FDF}" srcOrd="0" destOrd="0" presId="urn:microsoft.com/office/officeart/2018/2/layout/IconLabelDescriptionList"/>
    <dgm:cxn modelId="{59DE42F9-6986-4F7B-B1D3-575020401542}" type="presOf" srcId="{4F7EB120-76FA-4274-9148-A1FE7ADC514B}" destId="{C5D28B2A-80B5-45B3-B500-0BBEC2E15A50}" srcOrd="0" destOrd="0" presId="urn:microsoft.com/office/officeart/2018/2/layout/IconLabelDescriptionList"/>
    <dgm:cxn modelId="{E9E9D1F9-8956-4CBD-84D6-0B1DE49B5CA9}" srcId="{2AE43EDC-034A-45F7-850E-2551986246D8}" destId="{280D2E4A-C594-4327-8868-5A36506ECCB9}" srcOrd="1" destOrd="0" parTransId="{020B97D8-E767-40F8-B27D-6BB18E27E57D}" sibTransId="{93E4CC44-3B03-41AD-AD73-8BF890AAB450}"/>
    <dgm:cxn modelId="{D5BC75FE-A80D-43CD-AF84-36341BA84B8F}" type="presOf" srcId="{7FEAA2A5-6209-4D6D-95E9-76F788C2C84D}" destId="{F6FBA68D-15C4-45D0-B165-5C889ED2E9D1}" srcOrd="0" destOrd="0" presId="urn:microsoft.com/office/officeart/2018/2/layout/IconLabelDescriptionList"/>
    <dgm:cxn modelId="{2945DEFE-F071-4484-8F65-4009BB0976DB}" type="presOf" srcId="{2AE43EDC-034A-45F7-850E-2551986246D8}" destId="{5E31C736-7BDC-435A-9DE4-04524F3CDDEE}" srcOrd="0" destOrd="0" presId="urn:microsoft.com/office/officeart/2018/2/layout/IconLabelDescriptionList"/>
    <dgm:cxn modelId="{9CAD9BE7-B47B-424A-B554-82C36E3E9839}" type="presParOf" srcId="{5E31C736-7BDC-435A-9DE4-04524F3CDDEE}" destId="{F463AD75-50D8-453D-B861-519B1E17060E}" srcOrd="0" destOrd="0" presId="urn:microsoft.com/office/officeart/2018/2/layout/IconLabelDescriptionList"/>
    <dgm:cxn modelId="{3BCF3ABB-E1E2-435D-98CC-C1798CB5CDBF}" type="presParOf" srcId="{F463AD75-50D8-453D-B861-519B1E17060E}" destId="{C2BB5671-59CB-487E-A986-0068FB8752D7}" srcOrd="0" destOrd="0" presId="urn:microsoft.com/office/officeart/2018/2/layout/IconLabelDescriptionList"/>
    <dgm:cxn modelId="{B4D35D4E-1222-48E7-9260-DF0714249B26}" type="presParOf" srcId="{F463AD75-50D8-453D-B861-519B1E17060E}" destId="{3C7ED14E-34D4-47F4-A712-2359340B0A43}" srcOrd="1" destOrd="0" presId="urn:microsoft.com/office/officeart/2018/2/layout/IconLabelDescriptionList"/>
    <dgm:cxn modelId="{26350B59-5B00-47DF-A58B-0EF1A25B1F9B}" type="presParOf" srcId="{F463AD75-50D8-453D-B861-519B1E17060E}" destId="{181D6DAE-226E-453D-9562-641AEFBA6234}" srcOrd="2" destOrd="0" presId="urn:microsoft.com/office/officeart/2018/2/layout/IconLabelDescriptionList"/>
    <dgm:cxn modelId="{D7BCEEDE-54D3-40AC-A47F-D456ECB236D7}" type="presParOf" srcId="{F463AD75-50D8-453D-B861-519B1E17060E}" destId="{5EB7CD64-5069-45BB-B734-BF1063E0A6CD}" srcOrd="3" destOrd="0" presId="urn:microsoft.com/office/officeart/2018/2/layout/IconLabelDescriptionList"/>
    <dgm:cxn modelId="{5BD60B7E-2D9D-44D7-824A-3312D2613C56}" type="presParOf" srcId="{F463AD75-50D8-453D-B861-519B1E17060E}" destId="{8F5D5A0C-1825-4A03-B8AA-6DEA485BC1B0}" srcOrd="4" destOrd="0" presId="urn:microsoft.com/office/officeart/2018/2/layout/IconLabelDescriptionList"/>
    <dgm:cxn modelId="{4B7322B2-2025-4367-AE07-40185AD06B67}" type="presParOf" srcId="{5E31C736-7BDC-435A-9DE4-04524F3CDDEE}" destId="{610841E7-411D-49DE-B29C-C004D1287440}" srcOrd="1" destOrd="0" presId="urn:microsoft.com/office/officeart/2018/2/layout/IconLabelDescriptionList"/>
    <dgm:cxn modelId="{A8E78CA0-95FD-4631-8CC9-E6BBCF6A7A2C}" type="presParOf" srcId="{5E31C736-7BDC-435A-9DE4-04524F3CDDEE}" destId="{F77F04F0-91A3-40ED-817B-9F11220375B0}" srcOrd="2" destOrd="0" presId="urn:microsoft.com/office/officeart/2018/2/layout/IconLabelDescriptionList"/>
    <dgm:cxn modelId="{F6C955FB-389D-447F-B4D0-6923B10541F8}" type="presParOf" srcId="{F77F04F0-91A3-40ED-817B-9F11220375B0}" destId="{9FEC3B71-3730-4038-9FFD-86031EDBB7D0}" srcOrd="0" destOrd="0" presId="urn:microsoft.com/office/officeart/2018/2/layout/IconLabelDescriptionList"/>
    <dgm:cxn modelId="{A27A335C-FAD4-49A4-A55B-AECC51B23BCF}" type="presParOf" srcId="{F77F04F0-91A3-40ED-817B-9F11220375B0}" destId="{B1B644DE-1214-4708-883D-6315E71FA355}" srcOrd="1" destOrd="0" presId="urn:microsoft.com/office/officeart/2018/2/layout/IconLabelDescriptionList"/>
    <dgm:cxn modelId="{CAABF061-530D-4322-B98E-A11008CC085D}" type="presParOf" srcId="{F77F04F0-91A3-40ED-817B-9F11220375B0}" destId="{40BF29F3-C615-4183-9E92-DC1C9103E0C9}" srcOrd="2" destOrd="0" presId="urn:microsoft.com/office/officeart/2018/2/layout/IconLabelDescriptionList"/>
    <dgm:cxn modelId="{BE212C49-7184-4C0F-986A-1227004A33B3}" type="presParOf" srcId="{F77F04F0-91A3-40ED-817B-9F11220375B0}" destId="{5172CF0B-BB94-4C62-B337-C9BC2025241E}" srcOrd="3" destOrd="0" presId="urn:microsoft.com/office/officeart/2018/2/layout/IconLabelDescriptionList"/>
    <dgm:cxn modelId="{DCD8580A-A823-4EB9-B5B7-C4A1F3009F19}" type="presParOf" srcId="{F77F04F0-91A3-40ED-817B-9F11220375B0}" destId="{7FE295E0-1A64-4039-B731-B95A24822FDF}" srcOrd="4" destOrd="0" presId="urn:microsoft.com/office/officeart/2018/2/layout/IconLabelDescriptionList"/>
    <dgm:cxn modelId="{7ED8AA39-6D86-4264-82BA-2D9D411DC92E}" type="presParOf" srcId="{5E31C736-7BDC-435A-9DE4-04524F3CDDEE}" destId="{47C1C1A0-30B3-4F87-A933-908CD781A2CD}" srcOrd="3" destOrd="0" presId="urn:microsoft.com/office/officeart/2018/2/layout/IconLabelDescriptionList"/>
    <dgm:cxn modelId="{DE41F5C2-2673-49B7-AD58-93AAE9BC6195}" type="presParOf" srcId="{5E31C736-7BDC-435A-9DE4-04524F3CDDEE}" destId="{66FDD572-474F-456C-BC4C-42F2DB430638}" srcOrd="4" destOrd="0" presId="urn:microsoft.com/office/officeart/2018/2/layout/IconLabelDescriptionList"/>
    <dgm:cxn modelId="{D0DF507D-F5FB-4BC5-8B1E-17EE671571C5}" type="presParOf" srcId="{66FDD572-474F-456C-BC4C-42F2DB430638}" destId="{88072E2F-9316-4847-9036-1150AD52EB03}" srcOrd="0" destOrd="0" presId="urn:microsoft.com/office/officeart/2018/2/layout/IconLabelDescriptionList"/>
    <dgm:cxn modelId="{3A33198A-A88C-43F1-BD0D-49AB6F0D599B}" type="presParOf" srcId="{66FDD572-474F-456C-BC4C-42F2DB430638}" destId="{BC8EE29B-149B-4679-B1BF-D7476228FF79}" srcOrd="1" destOrd="0" presId="urn:microsoft.com/office/officeart/2018/2/layout/IconLabelDescriptionList"/>
    <dgm:cxn modelId="{C280E7F8-ED59-40E1-8B31-41736933A434}" type="presParOf" srcId="{66FDD572-474F-456C-BC4C-42F2DB430638}" destId="{1A0B8A60-66AB-45EF-8542-896E85454C7B}" srcOrd="2" destOrd="0" presId="urn:microsoft.com/office/officeart/2018/2/layout/IconLabelDescriptionList"/>
    <dgm:cxn modelId="{2F894A56-59BA-4C23-BC2C-6D6AC75D99DB}" type="presParOf" srcId="{66FDD572-474F-456C-BC4C-42F2DB430638}" destId="{3C1C4BF6-34DB-45A5-879F-5F595465FA13}" srcOrd="3" destOrd="0" presId="urn:microsoft.com/office/officeart/2018/2/layout/IconLabelDescriptionList"/>
    <dgm:cxn modelId="{24EBB258-C1A6-4C8D-9FA8-209A1476276D}" type="presParOf" srcId="{66FDD572-474F-456C-BC4C-42F2DB430638}" destId="{C170E174-F0BC-45F5-8B79-41E8BFB31D8E}" srcOrd="4" destOrd="0" presId="urn:microsoft.com/office/officeart/2018/2/layout/IconLabelDescriptionList"/>
    <dgm:cxn modelId="{FB74D445-B788-4000-9D4F-1FC468E1B2D7}" type="presParOf" srcId="{5E31C736-7BDC-435A-9DE4-04524F3CDDEE}" destId="{5A0F2763-7CAC-48FD-AF22-98BE05CC644B}" srcOrd="5" destOrd="0" presId="urn:microsoft.com/office/officeart/2018/2/layout/IconLabelDescriptionList"/>
    <dgm:cxn modelId="{77B95DF1-7B13-4A66-A984-BEAC7904B126}" type="presParOf" srcId="{5E31C736-7BDC-435A-9DE4-04524F3CDDEE}" destId="{BCDE24EF-A7DD-47E1-A8E0-9DB3B9536EFB}" srcOrd="6" destOrd="0" presId="urn:microsoft.com/office/officeart/2018/2/layout/IconLabelDescriptionList"/>
    <dgm:cxn modelId="{C0E3292C-F787-44E9-BD55-5222F97208E9}" type="presParOf" srcId="{BCDE24EF-A7DD-47E1-A8E0-9DB3B9536EFB}" destId="{7395FD77-CE71-4505-8735-3D8528021684}" srcOrd="0" destOrd="0" presId="urn:microsoft.com/office/officeart/2018/2/layout/IconLabelDescriptionList"/>
    <dgm:cxn modelId="{09AE481B-1B7D-4E46-9082-D3F4F3513D4E}" type="presParOf" srcId="{BCDE24EF-A7DD-47E1-A8E0-9DB3B9536EFB}" destId="{7606A53F-A943-461C-87EB-8A16D9CA05E2}" srcOrd="1" destOrd="0" presId="urn:microsoft.com/office/officeart/2018/2/layout/IconLabelDescriptionList"/>
    <dgm:cxn modelId="{224F2239-F1B7-4E09-925F-35C6BE400580}" type="presParOf" srcId="{BCDE24EF-A7DD-47E1-A8E0-9DB3B9536EFB}" destId="{C2A13695-25B8-4443-A902-01F43702C16C}" srcOrd="2" destOrd="0" presId="urn:microsoft.com/office/officeart/2018/2/layout/IconLabelDescriptionList"/>
    <dgm:cxn modelId="{24C0F0B5-1E33-4D3D-9194-D734CA7C9466}" type="presParOf" srcId="{BCDE24EF-A7DD-47E1-A8E0-9DB3B9536EFB}" destId="{951A253C-DDA9-4B16-9785-57ACC5D151A6}" srcOrd="3" destOrd="0" presId="urn:microsoft.com/office/officeart/2018/2/layout/IconLabelDescriptionList"/>
    <dgm:cxn modelId="{98877240-8C81-4296-8694-0EA03FE78748}" type="presParOf" srcId="{BCDE24EF-A7DD-47E1-A8E0-9DB3B9536EFB}" destId="{C5D28B2A-80B5-45B3-B500-0BBEC2E15A50}" srcOrd="4" destOrd="0" presId="urn:microsoft.com/office/officeart/2018/2/layout/IconLabelDescriptionList"/>
    <dgm:cxn modelId="{EF8A6166-5A87-4E5A-A9D2-6EC49899D1F8}" type="presParOf" srcId="{5E31C736-7BDC-435A-9DE4-04524F3CDDEE}" destId="{4EE2815A-73DA-4DE9-9401-0E1BEE88815E}" srcOrd="7" destOrd="0" presId="urn:microsoft.com/office/officeart/2018/2/layout/IconLabelDescriptionList"/>
    <dgm:cxn modelId="{31EEF4A9-2F21-4C70-91EE-032C0879CE1E}" type="presParOf" srcId="{5E31C736-7BDC-435A-9DE4-04524F3CDDEE}" destId="{F18B100B-0DF9-43AC-ADF8-A5908AC7AA69}" srcOrd="8" destOrd="0" presId="urn:microsoft.com/office/officeart/2018/2/layout/IconLabelDescriptionList"/>
    <dgm:cxn modelId="{3A046A07-F048-4475-8650-EAAD1695E646}" type="presParOf" srcId="{F18B100B-0DF9-43AC-ADF8-A5908AC7AA69}" destId="{BDBC0666-B7DF-4489-B32E-8E5D6D872195}" srcOrd="0" destOrd="0" presId="urn:microsoft.com/office/officeart/2018/2/layout/IconLabelDescriptionList"/>
    <dgm:cxn modelId="{211932D3-3CD9-4241-9BDE-6E0B987D228D}" type="presParOf" srcId="{F18B100B-0DF9-43AC-ADF8-A5908AC7AA69}" destId="{7FC51952-E794-4307-B288-DC890395BEFA}" srcOrd="1" destOrd="0" presId="urn:microsoft.com/office/officeart/2018/2/layout/IconLabelDescriptionList"/>
    <dgm:cxn modelId="{F0E36109-A868-4D15-8EAA-2F216F8D1424}" type="presParOf" srcId="{F18B100B-0DF9-43AC-ADF8-A5908AC7AA69}" destId="{F6FBA68D-15C4-45D0-B165-5C889ED2E9D1}" srcOrd="2" destOrd="0" presId="urn:microsoft.com/office/officeart/2018/2/layout/IconLabelDescriptionList"/>
    <dgm:cxn modelId="{04034D72-0BC6-4B41-BB95-38C727CF6D50}" type="presParOf" srcId="{F18B100B-0DF9-43AC-ADF8-A5908AC7AA69}" destId="{398FDDAC-742E-45C7-831E-77F990229799}" srcOrd="3" destOrd="0" presId="urn:microsoft.com/office/officeart/2018/2/layout/IconLabelDescriptionList"/>
    <dgm:cxn modelId="{5846460E-CE40-4D6C-91B1-5AA2DACA3BB5}" type="presParOf" srcId="{F18B100B-0DF9-43AC-ADF8-A5908AC7AA69}" destId="{910B82EF-4A85-434A-B8C7-D108D3B3F82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91D299-19A1-4500-9EEA-2E1C6E59ED4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BE236C2-A113-4971-8132-AD5762BBD229}">
      <dgm:prSet/>
      <dgm:spPr/>
      <dgm:t>
        <a:bodyPr/>
        <a:lstStyle/>
        <a:p>
          <a:r>
            <a:rPr lang="it-IT" b="1" i="0" baseline="0"/>
            <a:t>Efficiency</a:t>
          </a:r>
          <a:r>
            <a:rPr lang="it-IT" b="0" i="0" baseline="0"/>
            <a:t>: Automation reduces manual effort in resume screening.</a:t>
          </a:r>
          <a:endParaRPr lang="en-US"/>
        </a:p>
      </dgm:t>
    </dgm:pt>
    <dgm:pt modelId="{83FADB3B-64BC-4818-B8EE-8DAFBB2FA418}" type="parTrans" cxnId="{A6B55C0A-DA7E-4840-AC72-7938D51C5571}">
      <dgm:prSet/>
      <dgm:spPr/>
      <dgm:t>
        <a:bodyPr/>
        <a:lstStyle/>
        <a:p>
          <a:endParaRPr lang="en-US"/>
        </a:p>
      </dgm:t>
    </dgm:pt>
    <dgm:pt modelId="{745F79E6-8141-4264-82F3-9ACD5AB0D217}" type="sibTrans" cxnId="{A6B55C0A-DA7E-4840-AC72-7938D51C5571}">
      <dgm:prSet/>
      <dgm:spPr/>
      <dgm:t>
        <a:bodyPr/>
        <a:lstStyle/>
        <a:p>
          <a:endParaRPr lang="en-US"/>
        </a:p>
      </dgm:t>
    </dgm:pt>
    <dgm:pt modelId="{464E9E02-04C4-48E7-8B81-7AE4639F3B29}">
      <dgm:prSet/>
      <dgm:spPr/>
      <dgm:t>
        <a:bodyPr/>
        <a:lstStyle/>
        <a:p>
          <a:r>
            <a:rPr lang="it-IT" b="1" i="0" baseline="0"/>
            <a:t>Accuracy</a:t>
          </a:r>
          <a:r>
            <a:rPr lang="it-IT" b="0" i="0" baseline="0"/>
            <a:t>: NLP and machine learning techniques ensure precise categorization and information extraction.</a:t>
          </a:r>
          <a:endParaRPr lang="en-US"/>
        </a:p>
      </dgm:t>
    </dgm:pt>
    <dgm:pt modelId="{2C7B3D16-479B-4574-A8D0-022F8F005736}" type="parTrans" cxnId="{F7E96207-1BC6-4454-AC9B-C2FE561E47BF}">
      <dgm:prSet/>
      <dgm:spPr/>
      <dgm:t>
        <a:bodyPr/>
        <a:lstStyle/>
        <a:p>
          <a:endParaRPr lang="en-US"/>
        </a:p>
      </dgm:t>
    </dgm:pt>
    <dgm:pt modelId="{A7EC8946-5D00-49E1-85E2-8DCCD11F7A35}" type="sibTrans" cxnId="{F7E96207-1BC6-4454-AC9B-C2FE561E47BF}">
      <dgm:prSet/>
      <dgm:spPr/>
      <dgm:t>
        <a:bodyPr/>
        <a:lstStyle/>
        <a:p>
          <a:endParaRPr lang="en-US"/>
        </a:p>
      </dgm:t>
    </dgm:pt>
    <dgm:pt modelId="{01B4770D-22DE-4B8F-A465-25929B28DF4F}">
      <dgm:prSet/>
      <dgm:spPr/>
      <dgm:t>
        <a:bodyPr/>
        <a:lstStyle/>
        <a:p>
          <a:r>
            <a:rPr lang="it-IT" b="1" i="0" baseline="0"/>
            <a:t>User-Friendly</a:t>
          </a:r>
          <a:r>
            <a:rPr lang="it-IT" b="0" i="0" baseline="0"/>
            <a:t>: Intuitive interface allows easy interaction for recruiters. </a:t>
          </a:r>
          <a:endParaRPr lang="en-US"/>
        </a:p>
      </dgm:t>
    </dgm:pt>
    <dgm:pt modelId="{2C27B859-13AB-4033-8B63-E235AB60957C}" type="parTrans" cxnId="{D690BBB5-774C-4088-ABB0-2C00CC8001D4}">
      <dgm:prSet/>
      <dgm:spPr/>
      <dgm:t>
        <a:bodyPr/>
        <a:lstStyle/>
        <a:p>
          <a:endParaRPr lang="en-US"/>
        </a:p>
      </dgm:t>
    </dgm:pt>
    <dgm:pt modelId="{B8B30F20-D528-4B4D-BF76-4013D9AA649F}" type="sibTrans" cxnId="{D690BBB5-774C-4088-ABB0-2C00CC8001D4}">
      <dgm:prSet/>
      <dgm:spPr/>
      <dgm:t>
        <a:bodyPr/>
        <a:lstStyle/>
        <a:p>
          <a:endParaRPr lang="en-US"/>
        </a:p>
      </dgm:t>
    </dgm:pt>
    <dgm:pt modelId="{83E49121-A038-4C3E-9935-4F614FEDD318}" type="pres">
      <dgm:prSet presAssocID="{C691D299-19A1-4500-9EEA-2E1C6E59ED4C}" presName="root" presStyleCnt="0">
        <dgm:presLayoutVars>
          <dgm:dir/>
          <dgm:resizeHandles val="exact"/>
        </dgm:presLayoutVars>
      </dgm:prSet>
      <dgm:spPr/>
    </dgm:pt>
    <dgm:pt modelId="{B984D393-C7ED-430F-B0B6-DB3F47E3BC06}" type="pres">
      <dgm:prSet presAssocID="{EBE236C2-A113-4971-8132-AD5762BBD229}" presName="compNode" presStyleCnt="0"/>
      <dgm:spPr/>
    </dgm:pt>
    <dgm:pt modelId="{5F1EBE95-7006-46A0-BDC4-F41FEDB51924}" type="pres">
      <dgm:prSet presAssocID="{EBE236C2-A113-4971-8132-AD5762BBD229}" presName="bgRect" presStyleLbl="bgShp" presStyleIdx="0" presStyleCnt="3"/>
      <dgm:spPr/>
    </dgm:pt>
    <dgm:pt modelId="{C8921097-B200-46F8-AE7D-E0D09F16AB46}" type="pres">
      <dgm:prSet presAssocID="{EBE236C2-A113-4971-8132-AD5762BBD2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659ED62-BCB2-41A5-B9E8-A5E8A88EB22D}" type="pres">
      <dgm:prSet presAssocID="{EBE236C2-A113-4971-8132-AD5762BBD229}" presName="spaceRect" presStyleCnt="0"/>
      <dgm:spPr/>
    </dgm:pt>
    <dgm:pt modelId="{A177D41C-9587-497C-8867-9A7F84262BBD}" type="pres">
      <dgm:prSet presAssocID="{EBE236C2-A113-4971-8132-AD5762BBD229}" presName="parTx" presStyleLbl="revTx" presStyleIdx="0" presStyleCnt="3">
        <dgm:presLayoutVars>
          <dgm:chMax val="0"/>
          <dgm:chPref val="0"/>
        </dgm:presLayoutVars>
      </dgm:prSet>
      <dgm:spPr/>
    </dgm:pt>
    <dgm:pt modelId="{2719D8DE-5A0A-4F48-A05B-011AE3BF82B2}" type="pres">
      <dgm:prSet presAssocID="{745F79E6-8141-4264-82F3-9ACD5AB0D217}" presName="sibTrans" presStyleCnt="0"/>
      <dgm:spPr/>
    </dgm:pt>
    <dgm:pt modelId="{5A94ECFF-9C72-45F3-8A9A-3B34B9FAA000}" type="pres">
      <dgm:prSet presAssocID="{464E9E02-04C4-48E7-8B81-7AE4639F3B29}" presName="compNode" presStyleCnt="0"/>
      <dgm:spPr/>
    </dgm:pt>
    <dgm:pt modelId="{A220881F-CF57-48C0-966A-EF286282045F}" type="pres">
      <dgm:prSet presAssocID="{464E9E02-04C4-48E7-8B81-7AE4639F3B29}" presName="bgRect" presStyleLbl="bgShp" presStyleIdx="1" presStyleCnt="3"/>
      <dgm:spPr/>
    </dgm:pt>
    <dgm:pt modelId="{2A7C097E-6A35-41A0-A7AA-76869A728E07}" type="pres">
      <dgm:prSet presAssocID="{464E9E02-04C4-48E7-8B81-7AE4639F3B2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5B5ED40-B6DD-4ABF-AD29-EE8C0A439D0F}" type="pres">
      <dgm:prSet presAssocID="{464E9E02-04C4-48E7-8B81-7AE4639F3B29}" presName="spaceRect" presStyleCnt="0"/>
      <dgm:spPr/>
    </dgm:pt>
    <dgm:pt modelId="{81A9B046-7716-432F-B9AA-D87F0755DCB7}" type="pres">
      <dgm:prSet presAssocID="{464E9E02-04C4-48E7-8B81-7AE4639F3B29}" presName="parTx" presStyleLbl="revTx" presStyleIdx="1" presStyleCnt="3">
        <dgm:presLayoutVars>
          <dgm:chMax val="0"/>
          <dgm:chPref val="0"/>
        </dgm:presLayoutVars>
      </dgm:prSet>
      <dgm:spPr/>
    </dgm:pt>
    <dgm:pt modelId="{337CA836-A895-4707-B8FD-6CD77BC2FAF4}" type="pres">
      <dgm:prSet presAssocID="{A7EC8946-5D00-49E1-85E2-8DCCD11F7A35}" presName="sibTrans" presStyleCnt="0"/>
      <dgm:spPr/>
    </dgm:pt>
    <dgm:pt modelId="{39AFFD35-1668-42C0-9F7C-97F5FDA79BFB}" type="pres">
      <dgm:prSet presAssocID="{01B4770D-22DE-4B8F-A465-25929B28DF4F}" presName="compNode" presStyleCnt="0"/>
      <dgm:spPr/>
    </dgm:pt>
    <dgm:pt modelId="{9CEA4A77-334A-4A5F-8B19-361DCF624A87}" type="pres">
      <dgm:prSet presAssocID="{01B4770D-22DE-4B8F-A465-25929B28DF4F}" presName="bgRect" presStyleLbl="bgShp" presStyleIdx="2" presStyleCnt="3"/>
      <dgm:spPr/>
    </dgm:pt>
    <dgm:pt modelId="{EA75CA56-87AA-42EA-A98C-A7D7741B85B3}" type="pres">
      <dgm:prSet presAssocID="{01B4770D-22DE-4B8F-A465-25929B28DF4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806F286F-6CE4-4FA7-8BD0-DBC748792DDF}" type="pres">
      <dgm:prSet presAssocID="{01B4770D-22DE-4B8F-A465-25929B28DF4F}" presName="spaceRect" presStyleCnt="0"/>
      <dgm:spPr/>
    </dgm:pt>
    <dgm:pt modelId="{2A85EA7C-FA3E-485A-82A1-5F64B80AD1BD}" type="pres">
      <dgm:prSet presAssocID="{01B4770D-22DE-4B8F-A465-25929B28DF4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71C2B07-897C-4886-8EF6-88DB7CA3949D}" type="presOf" srcId="{01B4770D-22DE-4B8F-A465-25929B28DF4F}" destId="{2A85EA7C-FA3E-485A-82A1-5F64B80AD1BD}" srcOrd="0" destOrd="0" presId="urn:microsoft.com/office/officeart/2018/2/layout/IconVerticalSolidList"/>
    <dgm:cxn modelId="{F7E96207-1BC6-4454-AC9B-C2FE561E47BF}" srcId="{C691D299-19A1-4500-9EEA-2E1C6E59ED4C}" destId="{464E9E02-04C4-48E7-8B81-7AE4639F3B29}" srcOrd="1" destOrd="0" parTransId="{2C7B3D16-479B-4574-A8D0-022F8F005736}" sibTransId="{A7EC8946-5D00-49E1-85E2-8DCCD11F7A35}"/>
    <dgm:cxn modelId="{A6B55C0A-DA7E-4840-AC72-7938D51C5571}" srcId="{C691D299-19A1-4500-9EEA-2E1C6E59ED4C}" destId="{EBE236C2-A113-4971-8132-AD5762BBD229}" srcOrd="0" destOrd="0" parTransId="{83FADB3B-64BC-4818-B8EE-8DAFBB2FA418}" sibTransId="{745F79E6-8141-4264-82F3-9ACD5AB0D217}"/>
    <dgm:cxn modelId="{AD4381A0-C07F-40A8-90B0-B86E1422D393}" type="presOf" srcId="{464E9E02-04C4-48E7-8B81-7AE4639F3B29}" destId="{81A9B046-7716-432F-B9AA-D87F0755DCB7}" srcOrd="0" destOrd="0" presId="urn:microsoft.com/office/officeart/2018/2/layout/IconVerticalSolidList"/>
    <dgm:cxn modelId="{D690BBB5-774C-4088-ABB0-2C00CC8001D4}" srcId="{C691D299-19A1-4500-9EEA-2E1C6E59ED4C}" destId="{01B4770D-22DE-4B8F-A465-25929B28DF4F}" srcOrd="2" destOrd="0" parTransId="{2C27B859-13AB-4033-8B63-E235AB60957C}" sibTransId="{B8B30F20-D528-4B4D-BF76-4013D9AA649F}"/>
    <dgm:cxn modelId="{A495A6C5-3CA7-4D04-9745-A3FE0DD46C3A}" type="presOf" srcId="{C691D299-19A1-4500-9EEA-2E1C6E59ED4C}" destId="{83E49121-A038-4C3E-9935-4F614FEDD318}" srcOrd="0" destOrd="0" presId="urn:microsoft.com/office/officeart/2018/2/layout/IconVerticalSolidList"/>
    <dgm:cxn modelId="{D274E2E9-A458-4011-A7EA-5952BF40F1A6}" type="presOf" srcId="{EBE236C2-A113-4971-8132-AD5762BBD229}" destId="{A177D41C-9587-497C-8867-9A7F84262BBD}" srcOrd="0" destOrd="0" presId="urn:microsoft.com/office/officeart/2018/2/layout/IconVerticalSolidList"/>
    <dgm:cxn modelId="{AA0EF7DC-ED43-4604-B733-2596E78A42D0}" type="presParOf" srcId="{83E49121-A038-4C3E-9935-4F614FEDD318}" destId="{B984D393-C7ED-430F-B0B6-DB3F47E3BC06}" srcOrd="0" destOrd="0" presId="urn:microsoft.com/office/officeart/2018/2/layout/IconVerticalSolidList"/>
    <dgm:cxn modelId="{7C4DEDF8-C9D2-44BB-8F20-94E2983A89E0}" type="presParOf" srcId="{B984D393-C7ED-430F-B0B6-DB3F47E3BC06}" destId="{5F1EBE95-7006-46A0-BDC4-F41FEDB51924}" srcOrd="0" destOrd="0" presId="urn:microsoft.com/office/officeart/2018/2/layout/IconVerticalSolidList"/>
    <dgm:cxn modelId="{E6A555CE-AA9F-4738-A014-7B2209756531}" type="presParOf" srcId="{B984D393-C7ED-430F-B0B6-DB3F47E3BC06}" destId="{C8921097-B200-46F8-AE7D-E0D09F16AB46}" srcOrd="1" destOrd="0" presId="urn:microsoft.com/office/officeart/2018/2/layout/IconVerticalSolidList"/>
    <dgm:cxn modelId="{41BD5A0D-1A4A-410C-917F-47BBCA95EE76}" type="presParOf" srcId="{B984D393-C7ED-430F-B0B6-DB3F47E3BC06}" destId="{1659ED62-BCB2-41A5-B9E8-A5E8A88EB22D}" srcOrd="2" destOrd="0" presId="urn:microsoft.com/office/officeart/2018/2/layout/IconVerticalSolidList"/>
    <dgm:cxn modelId="{905DE3DE-1BA9-4C6B-BC54-59ED5906E2FF}" type="presParOf" srcId="{B984D393-C7ED-430F-B0B6-DB3F47E3BC06}" destId="{A177D41C-9587-497C-8867-9A7F84262BBD}" srcOrd="3" destOrd="0" presId="urn:microsoft.com/office/officeart/2018/2/layout/IconVerticalSolidList"/>
    <dgm:cxn modelId="{21D0F29B-DB23-4324-96E0-984E9927DB67}" type="presParOf" srcId="{83E49121-A038-4C3E-9935-4F614FEDD318}" destId="{2719D8DE-5A0A-4F48-A05B-011AE3BF82B2}" srcOrd="1" destOrd="0" presId="urn:microsoft.com/office/officeart/2018/2/layout/IconVerticalSolidList"/>
    <dgm:cxn modelId="{8FBB58FE-36D7-4DD6-B00D-85ABF8825A09}" type="presParOf" srcId="{83E49121-A038-4C3E-9935-4F614FEDD318}" destId="{5A94ECFF-9C72-45F3-8A9A-3B34B9FAA000}" srcOrd="2" destOrd="0" presId="urn:microsoft.com/office/officeart/2018/2/layout/IconVerticalSolidList"/>
    <dgm:cxn modelId="{73C19358-4899-4BEC-A43F-6A1F95384F02}" type="presParOf" srcId="{5A94ECFF-9C72-45F3-8A9A-3B34B9FAA000}" destId="{A220881F-CF57-48C0-966A-EF286282045F}" srcOrd="0" destOrd="0" presId="urn:microsoft.com/office/officeart/2018/2/layout/IconVerticalSolidList"/>
    <dgm:cxn modelId="{D6FCDD4B-5BF4-46BF-A56E-C2ED22C396DF}" type="presParOf" srcId="{5A94ECFF-9C72-45F3-8A9A-3B34B9FAA000}" destId="{2A7C097E-6A35-41A0-A7AA-76869A728E07}" srcOrd="1" destOrd="0" presId="urn:microsoft.com/office/officeart/2018/2/layout/IconVerticalSolidList"/>
    <dgm:cxn modelId="{0E7B82DD-9BD5-48BA-AB74-DB148AE3291B}" type="presParOf" srcId="{5A94ECFF-9C72-45F3-8A9A-3B34B9FAA000}" destId="{25B5ED40-B6DD-4ABF-AD29-EE8C0A439D0F}" srcOrd="2" destOrd="0" presId="urn:microsoft.com/office/officeart/2018/2/layout/IconVerticalSolidList"/>
    <dgm:cxn modelId="{79CF52F5-CEBA-49A9-9B8D-6EFD1494C4EE}" type="presParOf" srcId="{5A94ECFF-9C72-45F3-8A9A-3B34B9FAA000}" destId="{81A9B046-7716-432F-B9AA-D87F0755DCB7}" srcOrd="3" destOrd="0" presId="urn:microsoft.com/office/officeart/2018/2/layout/IconVerticalSolidList"/>
    <dgm:cxn modelId="{C4318A55-0A48-480F-BAF1-B7248BD4692B}" type="presParOf" srcId="{83E49121-A038-4C3E-9935-4F614FEDD318}" destId="{337CA836-A895-4707-B8FD-6CD77BC2FAF4}" srcOrd="3" destOrd="0" presId="urn:microsoft.com/office/officeart/2018/2/layout/IconVerticalSolidList"/>
    <dgm:cxn modelId="{FD258A3E-1673-4103-80D4-B7B60386068B}" type="presParOf" srcId="{83E49121-A038-4C3E-9935-4F614FEDD318}" destId="{39AFFD35-1668-42C0-9F7C-97F5FDA79BFB}" srcOrd="4" destOrd="0" presId="urn:microsoft.com/office/officeart/2018/2/layout/IconVerticalSolidList"/>
    <dgm:cxn modelId="{5C13DDA2-5982-4323-A0F8-1E665DF17E42}" type="presParOf" srcId="{39AFFD35-1668-42C0-9F7C-97F5FDA79BFB}" destId="{9CEA4A77-334A-4A5F-8B19-361DCF624A87}" srcOrd="0" destOrd="0" presId="urn:microsoft.com/office/officeart/2018/2/layout/IconVerticalSolidList"/>
    <dgm:cxn modelId="{12C129C5-641B-43E3-A731-277996E2CC5B}" type="presParOf" srcId="{39AFFD35-1668-42C0-9F7C-97F5FDA79BFB}" destId="{EA75CA56-87AA-42EA-A98C-A7D7741B85B3}" srcOrd="1" destOrd="0" presId="urn:microsoft.com/office/officeart/2018/2/layout/IconVerticalSolidList"/>
    <dgm:cxn modelId="{56121861-7FDA-4A58-BDA8-2A5F813BC3E6}" type="presParOf" srcId="{39AFFD35-1668-42C0-9F7C-97F5FDA79BFB}" destId="{806F286F-6CE4-4FA7-8BD0-DBC748792DDF}" srcOrd="2" destOrd="0" presId="urn:microsoft.com/office/officeart/2018/2/layout/IconVerticalSolidList"/>
    <dgm:cxn modelId="{9FBB62DE-FDF3-4252-912F-5DEC9D26D8C8}" type="presParOf" srcId="{39AFFD35-1668-42C0-9F7C-97F5FDA79BFB}" destId="{2A85EA7C-FA3E-485A-82A1-5F64B80AD1B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55DC37-B79E-46DC-8F5C-6481FBF7EB00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BD59F72-07BF-492A-A2ED-EA164AE8D628}">
      <dgm:prSet/>
      <dgm:spPr/>
      <dgm:t>
        <a:bodyPr/>
        <a:lstStyle/>
        <a:p>
          <a:r>
            <a:rPr lang="en-US" b="1"/>
            <a:t>Final Thoughts</a:t>
          </a:r>
          <a:endParaRPr lang="en-US"/>
        </a:p>
      </dgm:t>
    </dgm:pt>
    <dgm:pt modelId="{6F7819EB-22AE-44E3-A962-7F045B1EDC04}" type="parTrans" cxnId="{C8A78981-6E19-4810-A67A-89DB8EF0E09B}">
      <dgm:prSet/>
      <dgm:spPr/>
      <dgm:t>
        <a:bodyPr/>
        <a:lstStyle/>
        <a:p>
          <a:endParaRPr lang="en-US"/>
        </a:p>
      </dgm:t>
    </dgm:pt>
    <dgm:pt modelId="{B2976699-6B78-4B11-A27D-47A4518B6E1C}" type="sibTrans" cxnId="{C8A78981-6E19-4810-A67A-89DB8EF0E09B}">
      <dgm:prSet/>
      <dgm:spPr/>
      <dgm:t>
        <a:bodyPr/>
        <a:lstStyle/>
        <a:p>
          <a:endParaRPr lang="en-US"/>
        </a:p>
      </dgm:t>
    </dgm:pt>
    <dgm:pt modelId="{9B9A1D7F-17B2-43AD-9D73-B85C8F014960}">
      <dgm:prSet/>
      <dgm:spPr/>
      <dgm:t>
        <a:bodyPr/>
        <a:lstStyle/>
        <a:p>
          <a:r>
            <a:rPr lang="en-US" b="1"/>
            <a:t>Summary</a:t>
          </a:r>
          <a:r>
            <a:rPr lang="en-US"/>
            <a:t>: The NLP-based resume screening application enhances the recruitment process by automating resume categorization and information extraction.</a:t>
          </a:r>
        </a:p>
      </dgm:t>
    </dgm:pt>
    <dgm:pt modelId="{C673A635-B762-458E-9B0E-9A3659047A14}" type="parTrans" cxnId="{8F507D1E-9C48-45C6-8187-39E7518CF017}">
      <dgm:prSet/>
      <dgm:spPr/>
      <dgm:t>
        <a:bodyPr/>
        <a:lstStyle/>
        <a:p>
          <a:endParaRPr lang="en-US"/>
        </a:p>
      </dgm:t>
    </dgm:pt>
    <dgm:pt modelId="{A91378A3-D374-40CF-B172-FF8DF0EEF104}" type="sibTrans" cxnId="{8F507D1E-9C48-45C6-8187-39E7518CF017}">
      <dgm:prSet/>
      <dgm:spPr/>
      <dgm:t>
        <a:bodyPr/>
        <a:lstStyle/>
        <a:p>
          <a:endParaRPr lang="en-US"/>
        </a:p>
      </dgm:t>
    </dgm:pt>
    <dgm:pt modelId="{2226F2D6-9849-4B47-AB89-C870D8CB3FF6}">
      <dgm:prSet/>
      <dgm:spPr/>
      <dgm:t>
        <a:bodyPr/>
        <a:lstStyle/>
        <a:p>
          <a:r>
            <a:rPr lang="en-US" b="1"/>
            <a:t>Future Work</a:t>
          </a:r>
          <a:r>
            <a:rPr lang="en-US"/>
            <a:t>: Further improvements can be made by incorporating more advanced NLP techniques and expanding the range of job categories and technologies.</a:t>
          </a:r>
        </a:p>
      </dgm:t>
    </dgm:pt>
    <dgm:pt modelId="{28597B5F-E11C-4794-8260-A6F06828C14A}" type="parTrans" cxnId="{3450081A-B417-46A0-8963-52BA6A4F2F7C}">
      <dgm:prSet/>
      <dgm:spPr/>
      <dgm:t>
        <a:bodyPr/>
        <a:lstStyle/>
        <a:p>
          <a:endParaRPr lang="en-US"/>
        </a:p>
      </dgm:t>
    </dgm:pt>
    <dgm:pt modelId="{AA87EAB8-3A40-4041-ACE7-879740BCB01B}" type="sibTrans" cxnId="{3450081A-B417-46A0-8963-52BA6A4F2F7C}">
      <dgm:prSet/>
      <dgm:spPr/>
      <dgm:t>
        <a:bodyPr/>
        <a:lstStyle/>
        <a:p>
          <a:endParaRPr lang="en-US"/>
        </a:p>
      </dgm:t>
    </dgm:pt>
    <dgm:pt modelId="{10D96FEE-92F9-49D0-9066-3C4B92FB8CD0}" type="pres">
      <dgm:prSet presAssocID="{B055DC37-B79E-46DC-8F5C-6481FBF7EB00}" presName="outerComposite" presStyleCnt="0">
        <dgm:presLayoutVars>
          <dgm:chMax val="5"/>
          <dgm:dir/>
          <dgm:resizeHandles val="exact"/>
        </dgm:presLayoutVars>
      </dgm:prSet>
      <dgm:spPr/>
    </dgm:pt>
    <dgm:pt modelId="{E6539C59-329D-42CD-AE51-EB233F17134E}" type="pres">
      <dgm:prSet presAssocID="{B055DC37-B79E-46DC-8F5C-6481FBF7EB00}" presName="dummyMaxCanvas" presStyleCnt="0">
        <dgm:presLayoutVars/>
      </dgm:prSet>
      <dgm:spPr/>
    </dgm:pt>
    <dgm:pt modelId="{5A221765-0B1A-4886-9F96-39DD8E941C49}" type="pres">
      <dgm:prSet presAssocID="{B055DC37-B79E-46DC-8F5C-6481FBF7EB00}" presName="ThreeNodes_1" presStyleLbl="node1" presStyleIdx="0" presStyleCnt="3">
        <dgm:presLayoutVars>
          <dgm:bulletEnabled val="1"/>
        </dgm:presLayoutVars>
      </dgm:prSet>
      <dgm:spPr/>
    </dgm:pt>
    <dgm:pt modelId="{259917DA-F59A-4B9A-A244-28CA3D61E26F}" type="pres">
      <dgm:prSet presAssocID="{B055DC37-B79E-46DC-8F5C-6481FBF7EB00}" presName="ThreeNodes_2" presStyleLbl="node1" presStyleIdx="1" presStyleCnt="3">
        <dgm:presLayoutVars>
          <dgm:bulletEnabled val="1"/>
        </dgm:presLayoutVars>
      </dgm:prSet>
      <dgm:spPr/>
    </dgm:pt>
    <dgm:pt modelId="{3A339D0D-0333-4AAC-8E80-FA785870A827}" type="pres">
      <dgm:prSet presAssocID="{B055DC37-B79E-46DC-8F5C-6481FBF7EB00}" presName="ThreeNodes_3" presStyleLbl="node1" presStyleIdx="2" presStyleCnt="3">
        <dgm:presLayoutVars>
          <dgm:bulletEnabled val="1"/>
        </dgm:presLayoutVars>
      </dgm:prSet>
      <dgm:spPr/>
    </dgm:pt>
    <dgm:pt modelId="{8DF19059-649C-4351-A3A1-3D3F5BA33E15}" type="pres">
      <dgm:prSet presAssocID="{B055DC37-B79E-46DC-8F5C-6481FBF7EB00}" presName="ThreeConn_1-2" presStyleLbl="fgAccFollowNode1" presStyleIdx="0" presStyleCnt="2">
        <dgm:presLayoutVars>
          <dgm:bulletEnabled val="1"/>
        </dgm:presLayoutVars>
      </dgm:prSet>
      <dgm:spPr/>
    </dgm:pt>
    <dgm:pt modelId="{93C525BB-85B1-432A-835C-A0D3E31436EA}" type="pres">
      <dgm:prSet presAssocID="{B055DC37-B79E-46DC-8F5C-6481FBF7EB00}" presName="ThreeConn_2-3" presStyleLbl="fgAccFollowNode1" presStyleIdx="1" presStyleCnt="2">
        <dgm:presLayoutVars>
          <dgm:bulletEnabled val="1"/>
        </dgm:presLayoutVars>
      </dgm:prSet>
      <dgm:spPr/>
    </dgm:pt>
    <dgm:pt modelId="{820A4AC2-B3CD-4B7A-A485-BC49CC8D4AF6}" type="pres">
      <dgm:prSet presAssocID="{B055DC37-B79E-46DC-8F5C-6481FBF7EB00}" presName="ThreeNodes_1_text" presStyleLbl="node1" presStyleIdx="2" presStyleCnt="3">
        <dgm:presLayoutVars>
          <dgm:bulletEnabled val="1"/>
        </dgm:presLayoutVars>
      </dgm:prSet>
      <dgm:spPr/>
    </dgm:pt>
    <dgm:pt modelId="{D3E72068-BCA5-4E28-9B9F-4FF2F3187E1B}" type="pres">
      <dgm:prSet presAssocID="{B055DC37-B79E-46DC-8F5C-6481FBF7EB00}" presName="ThreeNodes_2_text" presStyleLbl="node1" presStyleIdx="2" presStyleCnt="3">
        <dgm:presLayoutVars>
          <dgm:bulletEnabled val="1"/>
        </dgm:presLayoutVars>
      </dgm:prSet>
      <dgm:spPr/>
    </dgm:pt>
    <dgm:pt modelId="{6F95F0D9-0D53-46C8-832C-812057E4CD29}" type="pres">
      <dgm:prSet presAssocID="{B055DC37-B79E-46DC-8F5C-6481FBF7EB0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922C711-DF26-4778-B724-DEE273864E9F}" type="presOf" srcId="{3BD59F72-07BF-492A-A2ED-EA164AE8D628}" destId="{5A221765-0B1A-4886-9F96-39DD8E941C49}" srcOrd="0" destOrd="0" presId="urn:microsoft.com/office/officeart/2005/8/layout/vProcess5"/>
    <dgm:cxn modelId="{3450081A-B417-46A0-8963-52BA6A4F2F7C}" srcId="{B055DC37-B79E-46DC-8F5C-6481FBF7EB00}" destId="{2226F2D6-9849-4B47-AB89-C870D8CB3FF6}" srcOrd="2" destOrd="0" parTransId="{28597B5F-E11C-4794-8260-A6F06828C14A}" sibTransId="{AA87EAB8-3A40-4041-ACE7-879740BCB01B}"/>
    <dgm:cxn modelId="{8F507D1E-9C48-45C6-8187-39E7518CF017}" srcId="{B055DC37-B79E-46DC-8F5C-6481FBF7EB00}" destId="{9B9A1D7F-17B2-43AD-9D73-B85C8F014960}" srcOrd="1" destOrd="0" parTransId="{C673A635-B762-458E-9B0E-9A3659047A14}" sibTransId="{A91378A3-D374-40CF-B172-FF8DF0EEF104}"/>
    <dgm:cxn modelId="{ED660D31-0E7A-4081-BECC-97DC70202716}" type="presOf" srcId="{2226F2D6-9849-4B47-AB89-C870D8CB3FF6}" destId="{6F95F0D9-0D53-46C8-832C-812057E4CD29}" srcOrd="1" destOrd="0" presId="urn:microsoft.com/office/officeart/2005/8/layout/vProcess5"/>
    <dgm:cxn modelId="{04469B41-A5F3-4245-B92E-AF35ACCC9872}" type="presOf" srcId="{2226F2D6-9849-4B47-AB89-C870D8CB3FF6}" destId="{3A339D0D-0333-4AAC-8E80-FA785870A827}" srcOrd="0" destOrd="0" presId="urn:microsoft.com/office/officeart/2005/8/layout/vProcess5"/>
    <dgm:cxn modelId="{A7BED948-0CB7-4CC4-B9EC-32EC71B2FA5C}" type="presOf" srcId="{A91378A3-D374-40CF-B172-FF8DF0EEF104}" destId="{93C525BB-85B1-432A-835C-A0D3E31436EA}" srcOrd="0" destOrd="0" presId="urn:microsoft.com/office/officeart/2005/8/layout/vProcess5"/>
    <dgm:cxn modelId="{9611687B-A805-4949-9531-84D0713D4DC7}" type="presOf" srcId="{9B9A1D7F-17B2-43AD-9D73-B85C8F014960}" destId="{D3E72068-BCA5-4E28-9B9F-4FF2F3187E1B}" srcOrd="1" destOrd="0" presId="urn:microsoft.com/office/officeart/2005/8/layout/vProcess5"/>
    <dgm:cxn modelId="{C8A78981-6E19-4810-A67A-89DB8EF0E09B}" srcId="{B055DC37-B79E-46DC-8F5C-6481FBF7EB00}" destId="{3BD59F72-07BF-492A-A2ED-EA164AE8D628}" srcOrd="0" destOrd="0" parTransId="{6F7819EB-22AE-44E3-A962-7F045B1EDC04}" sibTransId="{B2976699-6B78-4B11-A27D-47A4518B6E1C}"/>
    <dgm:cxn modelId="{711E2884-A7C0-4B90-8FF0-CE9F3D66B887}" type="presOf" srcId="{B2976699-6B78-4B11-A27D-47A4518B6E1C}" destId="{8DF19059-649C-4351-A3A1-3D3F5BA33E15}" srcOrd="0" destOrd="0" presId="urn:microsoft.com/office/officeart/2005/8/layout/vProcess5"/>
    <dgm:cxn modelId="{D684EE8C-87F6-4F6D-A926-1A689A1CE963}" type="presOf" srcId="{3BD59F72-07BF-492A-A2ED-EA164AE8D628}" destId="{820A4AC2-B3CD-4B7A-A485-BC49CC8D4AF6}" srcOrd="1" destOrd="0" presId="urn:microsoft.com/office/officeart/2005/8/layout/vProcess5"/>
    <dgm:cxn modelId="{FB4627D3-0927-41EF-95A2-2FD5C58EB52F}" type="presOf" srcId="{B055DC37-B79E-46DC-8F5C-6481FBF7EB00}" destId="{10D96FEE-92F9-49D0-9066-3C4B92FB8CD0}" srcOrd="0" destOrd="0" presId="urn:microsoft.com/office/officeart/2005/8/layout/vProcess5"/>
    <dgm:cxn modelId="{6E9B08F7-4F08-44E5-BE7A-0A7F9A63F5AB}" type="presOf" srcId="{9B9A1D7F-17B2-43AD-9D73-B85C8F014960}" destId="{259917DA-F59A-4B9A-A244-28CA3D61E26F}" srcOrd="0" destOrd="0" presId="urn:microsoft.com/office/officeart/2005/8/layout/vProcess5"/>
    <dgm:cxn modelId="{DC239E94-FCB3-439D-8297-9E0F29C67D4D}" type="presParOf" srcId="{10D96FEE-92F9-49D0-9066-3C4B92FB8CD0}" destId="{E6539C59-329D-42CD-AE51-EB233F17134E}" srcOrd="0" destOrd="0" presId="urn:microsoft.com/office/officeart/2005/8/layout/vProcess5"/>
    <dgm:cxn modelId="{0D408B73-ADAB-4F73-93DB-2DAC02D527F7}" type="presParOf" srcId="{10D96FEE-92F9-49D0-9066-3C4B92FB8CD0}" destId="{5A221765-0B1A-4886-9F96-39DD8E941C49}" srcOrd="1" destOrd="0" presId="urn:microsoft.com/office/officeart/2005/8/layout/vProcess5"/>
    <dgm:cxn modelId="{DB8BE1B3-D0A4-47E0-8D5E-FD5972EC3DEC}" type="presParOf" srcId="{10D96FEE-92F9-49D0-9066-3C4B92FB8CD0}" destId="{259917DA-F59A-4B9A-A244-28CA3D61E26F}" srcOrd="2" destOrd="0" presId="urn:microsoft.com/office/officeart/2005/8/layout/vProcess5"/>
    <dgm:cxn modelId="{17C8BA99-38EF-43DC-92A3-740A9E82B7C5}" type="presParOf" srcId="{10D96FEE-92F9-49D0-9066-3C4B92FB8CD0}" destId="{3A339D0D-0333-4AAC-8E80-FA785870A827}" srcOrd="3" destOrd="0" presId="urn:microsoft.com/office/officeart/2005/8/layout/vProcess5"/>
    <dgm:cxn modelId="{334EFE86-29C8-44BB-9FFE-1CDEEE34093E}" type="presParOf" srcId="{10D96FEE-92F9-49D0-9066-3C4B92FB8CD0}" destId="{8DF19059-649C-4351-A3A1-3D3F5BA33E15}" srcOrd="4" destOrd="0" presId="urn:microsoft.com/office/officeart/2005/8/layout/vProcess5"/>
    <dgm:cxn modelId="{C8BA582B-3598-4349-9445-70853C43C755}" type="presParOf" srcId="{10D96FEE-92F9-49D0-9066-3C4B92FB8CD0}" destId="{93C525BB-85B1-432A-835C-A0D3E31436EA}" srcOrd="5" destOrd="0" presId="urn:microsoft.com/office/officeart/2005/8/layout/vProcess5"/>
    <dgm:cxn modelId="{A346D528-E34D-4C5C-A393-AA60097FDD16}" type="presParOf" srcId="{10D96FEE-92F9-49D0-9066-3C4B92FB8CD0}" destId="{820A4AC2-B3CD-4B7A-A485-BC49CC8D4AF6}" srcOrd="6" destOrd="0" presId="urn:microsoft.com/office/officeart/2005/8/layout/vProcess5"/>
    <dgm:cxn modelId="{FC76CF26-BA06-4547-A17A-4171C66D3964}" type="presParOf" srcId="{10D96FEE-92F9-49D0-9066-3C4B92FB8CD0}" destId="{D3E72068-BCA5-4E28-9B9F-4FF2F3187E1B}" srcOrd="7" destOrd="0" presId="urn:microsoft.com/office/officeart/2005/8/layout/vProcess5"/>
    <dgm:cxn modelId="{1B9E4506-5BFF-4169-AA77-76333C35A0AF}" type="presParOf" srcId="{10D96FEE-92F9-49D0-9066-3C4B92FB8CD0}" destId="{6F95F0D9-0D53-46C8-832C-812057E4CD2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BB5671-59CB-487E-A986-0068FB8752D7}">
      <dsp:nvSpPr>
        <dsp:cNvPr id="0" name=""/>
        <dsp:cNvSpPr/>
      </dsp:nvSpPr>
      <dsp:spPr>
        <a:xfrm>
          <a:off x="10187" y="348131"/>
          <a:ext cx="607012" cy="6070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D6DAE-226E-453D-9562-641AEFBA6234}">
      <dsp:nvSpPr>
        <dsp:cNvPr id="0" name=""/>
        <dsp:cNvSpPr/>
      </dsp:nvSpPr>
      <dsp:spPr>
        <a:xfrm>
          <a:off x="10187" y="1059545"/>
          <a:ext cx="1734320" cy="438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Data Preprocessing</a:t>
          </a:r>
          <a:r>
            <a:rPr lang="en-US" sz="1400" kern="1200"/>
            <a:t>:</a:t>
          </a:r>
        </a:p>
      </dsp:txBody>
      <dsp:txXfrm>
        <a:off x="10187" y="1059545"/>
        <a:ext cx="1734320" cy="438999"/>
      </dsp:txXfrm>
    </dsp:sp>
    <dsp:sp modelId="{8F5D5A0C-1825-4A03-B8AA-6DEA485BC1B0}">
      <dsp:nvSpPr>
        <dsp:cNvPr id="0" name=""/>
        <dsp:cNvSpPr/>
      </dsp:nvSpPr>
      <dsp:spPr>
        <a:xfrm>
          <a:off x="10187" y="1547103"/>
          <a:ext cx="1734320" cy="1228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Clean the resume text to remove unwanted characters and standardize the format.</a:t>
          </a:r>
        </a:p>
      </dsp:txBody>
      <dsp:txXfrm>
        <a:off x="10187" y="1547103"/>
        <a:ext cx="1734320" cy="1228964"/>
      </dsp:txXfrm>
    </dsp:sp>
    <dsp:sp modelId="{9FEC3B71-3730-4038-9FFD-86031EDBB7D0}">
      <dsp:nvSpPr>
        <dsp:cNvPr id="0" name=""/>
        <dsp:cNvSpPr/>
      </dsp:nvSpPr>
      <dsp:spPr>
        <a:xfrm>
          <a:off x="2048013" y="348131"/>
          <a:ext cx="607012" cy="6070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F29F3-C615-4183-9E92-DC1C9103E0C9}">
      <dsp:nvSpPr>
        <dsp:cNvPr id="0" name=""/>
        <dsp:cNvSpPr/>
      </dsp:nvSpPr>
      <dsp:spPr>
        <a:xfrm>
          <a:off x="2048013" y="1059545"/>
          <a:ext cx="1734320" cy="438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Feature Extraction</a:t>
          </a:r>
          <a:r>
            <a:rPr lang="en-US" sz="1400" kern="1200"/>
            <a:t>:</a:t>
          </a:r>
        </a:p>
      </dsp:txBody>
      <dsp:txXfrm>
        <a:off x="2048013" y="1059545"/>
        <a:ext cx="1734320" cy="438999"/>
      </dsp:txXfrm>
    </dsp:sp>
    <dsp:sp modelId="{7FE295E0-1A64-4039-B731-B95A24822FDF}">
      <dsp:nvSpPr>
        <dsp:cNvPr id="0" name=""/>
        <dsp:cNvSpPr/>
      </dsp:nvSpPr>
      <dsp:spPr>
        <a:xfrm>
          <a:off x="2048013" y="1547103"/>
          <a:ext cx="1734320" cy="1228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 Term Frequency-Inverse Document Frequency (TF-IDF) to transform textual data into numerical features.</a:t>
          </a:r>
        </a:p>
      </dsp:txBody>
      <dsp:txXfrm>
        <a:off x="2048013" y="1547103"/>
        <a:ext cx="1734320" cy="1228964"/>
      </dsp:txXfrm>
    </dsp:sp>
    <dsp:sp modelId="{88072E2F-9316-4847-9036-1150AD52EB03}">
      <dsp:nvSpPr>
        <dsp:cNvPr id="0" name=""/>
        <dsp:cNvSpPr/>
      </dsp:nvSpPr>
      <dsp:spPr>
        <a:xfrm>
          <a:off x="4085839" y="348131"/>
          <a:ext cx="607012" cy="6070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B8A60-66AB-45EF-8542-896E85454C7B}">
      <dsp:nvSpPr>
        <dsp:cNvPr id="0" name=""/>
        <dsp:cNvSpPr/>
      </dsp:nvSpPr>
      <dsp:spPr>
        <a:xfrm>
          <a:off x="4085839" y="1059545"/>
          <a:ext cx="1734320" cy="438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Model Training</a:t>
          </a:r>
          <a:r>
            <a:rPr lang="en-US" sz="1400" kern="1200"/>
            <a:t>:</a:t>
          </a:r>
        </a:p>
      </dsp:txBody>
      <dsp:txXfrm>
        <a:off x="4085839" y="1059545"/>
        <a:ext cx="1734320" cy="438999"/>
      </dsp:txXfrm>
    </dsp:sp>
    <dsp:sp modelId="{C170E174-F0BC-45F5-8B79-41E8BFB31D8E}">
      <dsp:nvSpPr>
        <dsp:cNvPr id="0" name=""/>
        <dsp:cNvSpPr/>
      </dsp:nvSpPr>
      <dsp:spPr>
        <a:xfrm>
          <a:off x="4085839" y="1547103"/>
          <a:ext cx="1734320" cy="1228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Train a classification model using the preprocessed dataset to categorize resumes based on extracted features.</a:t>
          </a:r>
        </a:p>
      </dsp:txBody>
      <dsp:txXfrm>
        <a:off x="4085839" y="1547103"/>
        <a:ext cx="1734320" cy="1228964"/>
      </dsp:txXfrm>
    </dsp:sp>
    <dsp:sp modelId="{7395FD77-CE71-4505-8735-3D8528021684}">
      <dsp:nvSpPr>
        <dsp:cNvPr id="0" name=""/>
        <dsp:cNvSpPr/>
      </dsp:nvSpPr>
      <dsp:spPr>
        <a:xfrm>
          <a:off x="6123666" y="348131"/>
          <a:ext cx="607012" cy="6070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13695-25B8-4443-A902-01F43702C16C}">
      <dsp:nvSpPr>
        <dsp:cNvPr id="0" name=""/>
        <dsp:cNvSpPr/>
      </dsp:nvSpPr>
      <dsp:spPr>
        <a:xfrm>
          <a:off x="6123666" y="1059545"/>
          <a:ext cx="1734320" cy="438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Named Entity Recognition (NER)</a:t>
          </a:r>
          <a:r>
            <a:rPr lang="en-US" sz="1400" kern="1200"/>
            <a:t>:</a:t>
          </a:r>
        </a:p>
      </dsp:txBody>
      <dsp:txXfrm>
        <a:off x="6123666" y="1059545"/>
        <a:ext cx="1734320" cy="438999"/>
      </dsp:txXfrm>
    </dsp:sp>
    <dsp:sp modelId="{C5D28B2A-80B5-45B3-B500-0BBEC2E15A50}">
      <dsp:nvSpPr>
        <dsp:cNvPr id="0" name=""/>
        <dsp:cNvSpPr/>
      </dsp:nvSpPr>
      <dsp:spPr>
        <a:xfrm>
          <a:off x="6123666" y="1547103"/>
          <a:ext cx="1734320" cy="1228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Implement NER to extract key details such as candidate names and known technologies from the resumes.</a:t>
          </a:r>
        </a:p>
      </dsp:txBody>
      <dsp:txXfrm>
        <a:off x="6123666" y="1547103"/>
        <a:ext cx="1734320" cy="1228964"/>
      </dsp:txXfrm>
    </dsp:sp>
    <dsp:sp modelId="{BDBC0666-B7DF-4489-B32E-8E5D6D872195}">
      <dsp:nvSpPr>
        <dsp:cNvPr id="0" name=""/>
        <dsp:cNvSpPr/>
      </dsp:nvSpPr>
      <dsp:spPr>
        <a:xfrm>
          <a:off x="8161492" y="348131"/>
          <a:ext cx="607012" cy="60701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BA68D-15C4-45D0-B165-5C889ED2E9D1}">
      <dsp:nvSpPr>
        <dsp:cNvPr id="0" name=""/>
        <dsp:cNvSpPr/>
      </dsp:nvSpPr>
      <dsp:spPr>
        <a:xfrm>
          <a:off x="8161492" y="1059545"/>
          <a:ext cx="1734320" cy="438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Application Development</a:t>
          </a:r>
          <a:r>
            <a:rPr lang="en-US" sz="1400" kern="1200"/>
            <a:t>:</a:t>
          </a:r>
        </a:p>
      </dsp:txBody>
      <dsp:txXfrm>
        <a:off x="8161492" y="1059545"/>
        <a:ext cx="1734320" cy="438999"/>
      </dsp:txXfrm>
    </dsp:sp>
    <dsp:sp modelId="{910B82EF-4A85-434A-B8C7-D108D3B3F826}">
      <dsp:nvSpPr>
        <dsp:cNvPr id="0" name=""/>
        <dsp:cNvSpPr/>
      </dsp:nvSpPr>
      <dsp:spPr>
        <a:xfrm>
          <a:off x="8161492" y="1547103"/>
          <a:ext cx="1734320" cy="1228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Develop a web application using Streamlit for users to upload resumes, view predicted job categories, and extract key information.</a:t>
          </a:r>
        </a:p>
      </dsp:txBody>
      <dsp:txXfrm>
        <a:off x="8161492" y="1547103"/>
        <a:ext cx="1734320" cy="12289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EBE95-7006-46A0-BDC4-F41FEDB51924}">
      <dsp:nvSpPr>
        <dsp:cNvPr id="0" name=""/>
        <dsp:cNvSpPr/>
      </dsp:nvSpPr>
      <dsp:spPr>
        <a:xfrm>
          <a:off x="0" y="680"/>
          <a:ext cx="6243991" cy="15913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921097-B200-46F8-AE7D-E0D09F16AB46}">
      <dsp:nvSpPr>
        <dsp:cNvPr id="0" name=""/>
        <dsp:cNvSpPr/>
      </dsp:nvSpPr>
      <dsp:spPr>
        <a:xfrm>
          <a:off x="481381" y="358732"/>
          <a:ext cx="875239" cy="8752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77D41C-9587-497C-8867-9A7F84262BBD}">
      <dsp:nvSpPr>
        <dsp:cNvPr id="0" name=""/>
        <dsp:cNvSpPr/>
      </dsp:nvSpPr>
      <dsp:spPr>
        <a:xfrm>
          <a:off x="1838002" y="680"/>
          <a:ext cx="4405989" cy="1591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17" tIns="168417" rIns="168417" bIns="16841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1" i="0" kern="1200" baseline="0"/>
            <a:t>Efficiency</a:t>
          </a:r>
          <a:r>
            <a:rPr lang="it-IT" sz="2200" b="0" i="0" kern="1200" baseline="0"/>
            <a:t>: Automation reduces manual effort in resume screening.</a:t>
          </a:r>
          <a:endParaRPr lang="en-US" sz="2200" kern="1200"/>
        </a:p>
      </dsp:txBody>
      <dsp:txXfrm>
        <a:off x="1838002" y="680"/>
        <a:ext cx="4405989" cy="1591344"/>
      </dsp:txXfrm>
    </dsp:sp>
    <dsp:sp modelId="{A220881F-CF57-48C0-966A-EF286282045F}">
      <dsp:nvSpPr>
        <dsp:cNvPr id="0" name=""/>
        <dsp:cNvSpPr/>
      </dsp:nvSpPr>
      <dsp:spPr>
        <a:xfrm>
          <a:off x="0" y="1989860"/>
          <a:ext cx="6243991" cy="15913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7C097E-6A35-41A0-A7AA-76869A728E07}">
      <dsp:nvSpPr>
        <dsp:cNvPr id="0" name=""/>
        <dsp:cNvSpPr/>
      </dsp:nvSpPr>
      <dsp:spPr>
        <a:xfrm>
          <a:off x="481381" y="2347912"/>
          <a:ext cx="875239" cy="8752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A9B046-7716-432F-B9AA-D87F0755DCB7}">
      <dsp:nvSpPr>
        <dsp:cNvPr id="0" name=""/>
        <dsp:cNvSpPr/>
      </dsp:nvSpPr>
      <dsp:spPr>
        <a:xfrm>
          <a:off x="1838002" y="1989860"/>
          <a:ext cx="4405989" cy="1591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17" tIns="168417" rIns="168417" bIns="16841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1" i="0" kern="1200" baseline="0"/>
            <a:t>Accuracy</a:t>
          </a:r>
          <a:r>
            <a:rPr lang="it-IT" sz="2200" b="0" i="0" kern="1200" baseline="0"/>
            <a:t>: NLP and machine learning techniques ensure precise categorization and information extraction.</a:t>
          </a:r>
          <a:endParaRPr lang="en-US" sz="2200" kern="1200"/>
        </a:p>
      </dsp:txBody>
      <dsp:txXfrm>
        <a:off x="1838002" y="1989860"/>
        <a:ext cx="4405989" cy="1591344"/>
      </dsp:txXfrm>
    </dsp:sp>
    <dsp:sp modelId="{9CEA4A77-334A-4A5F-8B19-361DCF624A87}">
      <dsp:nvSpPr>
        <dsp:cNvPr id="0" name=""/>
        <dsp:cNvSpPr/>
      </dsp:nvSpPr>
      <dsp:spPr>
        <a:xfrm>
          <a:off x="0" y="3979040"/>
          <a:ext cx="6243991" cy="15913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5CA56-87AA-42EA-A98C-A7D7741B85B3}">
      <dsp:nvSpPr>
        <dsp:cNvPr id="0" name=""/>
        <dsp:cNvSpPr/>
      </dsp:nvSpPr>
      <dsp:spPr>
        <a:xfrm>
          <a:off x="481381" y="4337093"/>
          <a:ext cx="875239" cy="8752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5EA7C-FA3E-485A-82A1-5F64B80AD1BD}">
      <dsp:nvSpPr>
        <dsp:cNvPr id="0" name=""/>
        <dsp:cNvSpPr/>
      </dsp:nvSpPr>
      <dsp:spPr>
        <a:xfrm>
          <a:off x="1838002" y="3979040"/>
          <a:ext cx="4405989" cy="1591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17" tIns="168417" rIns="168417" bIns="16841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1" i="0" kern="1200" baseline="0"/>
            <a:t>User-Friendly</a:t>
          </a:r>
          <a:r>
            <a:rPr lang="it-IT" sz="2200" b="0" i="0" kern="1200" baseline="0"/>
            <a:t>: Intuitive interface allows easy interaction for recruiters. </a:t>
          </a:r>
          <a:endParaRPr lang="en-US" sz="2200" kern="1200"/>
        </a:p>
      </dsp:txBody>
      <dsp:txXfrm>
        <a:off x="1838002" y="3979040"/>
        <a:ext cx="4405989" cy="15913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221765-0B1A-4886-9F96-39DD8E941C49}">
      <dsp:nvSpPr>
        <dsp:cNvPr id="0" name=""/>
        <dsp:cNvSpPr/>
      </dsp:nvSpPr>
      <dsp:spPr>
        <a:xfrm>
          <a:off x="0" y="0"/>
          <a:ext cx="8420100" cy="9372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Final Thoughts</a:t>
          </a:r>
          <a:endParaRPr lang="en-US" sz="1700" kern="1200"/>
        </a:p>
      </dsp:txBody>
      <dsp:txXfrm>
        <a:off x="27451" y="27451"/>
        <a:ext cx="7408724" cy="882358"/>
      </dsp:txXfrm>
    </dsp:sp>
    <dsp:sp modelId="{259917DA-F59A-4B9A-A244-28CA3D61E26F}">
      <dsp:nvSpPr>
        <dsp:cNvPr id="0" name=""/>
        <dsp:cNvSpPr/>
      </dsp:nvSpPr>
      <dsp:spPr>
        <a:xfrm>
          <a:off x="742949" y="1093469"/>
          <a:ext cx="8420100" cy="9372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Summary</a:t>
          </a:r>
          <a:r>
            <a:rPr lang="en-US" sz="1700" kern="1200"/>
            <a:t>: The NLP-based resume screening application enhances the recruitment process by automating resume categorization and information extraction.</a:t>
          </a:r>
        </a:p>
      </dsp:txBody>
      <dsp:txXfrm>
        <a:off x="770400" y="1120920"/>
        <a:ext cx="7013029" cy="882358"/>
      </dsp:txXfrm>
    </dsp:sp>
    <dsp:sp modelId="{3A339D0D-0333-4AAC-8E80-FA785870A827}">
      <dsp:nvSpPr>
        <dsp:cNvPr id="0" name=""/>
        <dsp:cNvSpPr/>
      </dsp:nvSpPr>
      <dsp:spPr>
        <a:xfrm>
          <a:off x="1485899" y="2186939"/>
          <a:ext cx="8420100" cy="9372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Future Work</a:t>
          </a:r>
          <a:r>
            <a:rPr lang="en-US" sz="1700" kern="1200"/>
            <a:t>: Further improvements can be made by incorporating more advanced NLP techniques and expanding the range of job categories and technologies.</a:t>
          </a:r>
        </a:p>
      </dsp:txBody>
      <dsp:txXfrm>
        <a:off x="1513350" y="2214390"/>
        <a:ext cx="7013029" cy="882358"/>
      </dsp:txXfrm>
    </dsp:sp>
    <dsp:sp modelId="{8DF19059-649C-4351-A3A1-3D3F5BA33E15}">
      <dsp:nvSpPr>
        <dsp:cNvPr id="0" name=""/>
        <dsp:cNvSpPr/>
      </dsp:nvSpPr>
      <dsp:spPr>
        <a:xfrm>
          <a:off x="7810881" y="710755"/>
          <a:ext cx="609219" cy="60921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947955" y="710755"/>
        <a:ext cx="335071" cy="458437"/>
      </dsp:txXfrm>
    </dsp:sp>
    <dsp:sp modelId="{93C525BB-85B1-432A-835C-A0D3E31436EA}">
      <dsp:nvSpPr>
        <dsp:cNvPr id="0" name=""/>
        <dsp:cNvSpPr/>
      </dsp:nvSpPr>
      <dsp:spPr>
        <a:xfrm>
          <a:off x="8553831" y="1797977"/>
          <a:ext cx="609219" cy="60921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690905" y="1797977"/>
        <a:ext cx="335071" cy="458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71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87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67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20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15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79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18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5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99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25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12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9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66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61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91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6969C88-B244-455D-A017-012B25B1ACDD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67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6969C88-B244-455D-A017-012B25B1ACDD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293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  <p:sldLayoutId id="2147483895" r:id="rId15"/>
    <p:sldLayoutId id="2147483896" r:id="rId16"/>
    <p:sldLayoutId id="214748389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lab.inf.unibz.it:Abhishek.Bargujar/resume_screeing_ai.git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lab.inf.unibz.it/Abhishek.Bargujar/resume_screeing_ai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ainbow of colors on a white background&#10;&#10;Description automatically generated">
            <a:extLst>
              <a:ext uri="{FF2B5EF4-FFF2-40B4-BE49-F238E27FC236}">
                <a16:creationId xmlns:a16="http://schemas.microsoft.com/office/drawing/2014/main" id="{4783D617-7B95-83D4-F0B5-9835D39A2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/>
          <a:stretch/>
        </p:blipFill>
        <p:spPr>
          <a:xfrm>
            <a:off x="20" y="-1"/>
            <a:ext cx="12191979" cy="6858001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29223"/>
                </a:lnTo>
                <a:lnTo>
                  <a:pt x="11953979" y="541759"/>
                </a:lnTo>
                <a:cubicBezTo>
                  <a:pt x="11205478" y="591203"/>
                  <a:pt x="10431054" y="699982"/>
                  <a:pt x="9651089" y="827627"/>
                </a:cubicBezTo>
                <a:cubicBezTo>
                  <a:pt x="7233991" y="1222984"/>
                  <a:pt x="6590499" y="2476708"/>
                  <a:pt x="6133345" y="3948664"/>
                </a:cubicBezTo>
                <a:cubicBezTo>
                  <a:pt x="5827390" y="4934281"/>
                  <a:pt x="5572190" y="5830059"/>
                  <a:pt x="6876220" y="6551721"/>
                </a:cubicBezTo>
                <a:cubicBezTo>
                  <a:pt x="7059065" y="6652933"/>
                  <a:pt x="7253882" y="6741181"/>
                  <a:pt x="7457481" y="6819371"/>
                </a:cubicBezTo>
                <a:lnTo>
                  <a:pt x="756387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DC6EFA-A253-6379-FFA0-41F99FFCA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0" y="2299787"/>
            <a:ext cx="3810000" cy="2286000"/>
          </a:xfrm>
        </p:spPr>
        <p:txBody>
          <a:bodyPr>
            <a:normAutofit fontScale="90000"/>
          </a:bodyPr>
          <a:lstStyle/>
          <a:p>
            <a:pPr algn="l"/>
            <a:r>
              <a:rPr lang="it-IT" sz="3700"/>
              <a:t>NLP-Based Resume Screening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029652-0516-5838-71BA-8A8F66F0E2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441659" y="5505855"/>
            <a:ext cx="4202349" cy="1264596"/>
          </a:xfrm>
        </p:spPr>
        <p:txBody>
          <a:bodyPr anchor="b">
            <a:normAutofit fontScale="77500" lnSpcReduction="20000"/>
          </a:bodyPr>
          <a:lstStyle/>
          <a:p>
            <a:pPr algn="l">
              <a:lnSpc>
                <a:spcPct val="115000"/>
              </a:lnSpc>
            </a:pPr>
            <a:r>
              <a:rPr lang="en-US" sz="1400" dirty="0"/>
              <a:t>Project Link : </a:t>
            </a:r>
            <a:r>
              <a:rPr lang="en-US" sz="1400" dirty="0">
                <a:hlinkClick r:id="rId3"/>
              </a:rPr>
              <a:t>git@gitlab.inf.unibz.it:Abhishek.Bargujar/resume_screeing_ai.git</a:t>
            </a:r>
            <a:r>
              <a:rPr lang="en-US" sz="1400" dirty="0"/>
              <a:t>     </a:t>
            </a:r>
          </a:p>
          <a:p>
            <a:pPr algn="l">
              <a:lnSpc>
                <a:spcPct val="115000"/>
              </a:lnSpc>
            </a:pPr>
            <a:r>
              <a:rPr lang="it-IT" sz="1400" dirty="0"/>
              <a:t> link no.2:-&gt; </a:t>
            </a:r>
            <a:r>
              <a:rPr lang="it-IT" sz="1400" dirty="0">
                <a:hlinkClick r:id="rId4"/>
              </a:rPr>
              <a:t>https://gitlab.inf.unibz.it/Abhishek.Bargujar/resume_screeing_ai</a:t>
            </a:r>
            <a:endParaRPr lang="it-IT" sz="1400" dirty="0"/>
          </a:p>
          <a:p>
            <a:pPr algn="l">
              <a:lnSpc>
                <a:spcPct val="115000"/>
              </a:lnSpc>
            </a:pPr>
            <a:endParaRPr lang="it-IT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B53ED0-1541-1A23-C0BA-8220A44A54BD}"/>
              </a:ext>
            </a:extLst>
          </p:cNvPr>
          <p:cNvSpPr/>
          <p:nvPr/>
        </p:nvSpPr>
        <p:spPr>
          <a:xfrm>
            <a:off x="1060315" y="885217"/>
            <a:ext cx="4737370" cy="178988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Author: Abhishek Bargujar</a:t>
            </a:r>
          </a:p>
          <a:p>
            <a:pPr algn="ctr"/>
            <a:r>
              <a:rPr lang="en-GB" dirty="0"/>
              <a:t>Professor: Tessaris Sergio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38002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fferent coloured organisers">
            <a:extLst>
              <a:ext uri="{FF2B5EF4-FFF2-40B4-BE49-F238E27FC236}">
                <a16:creationId xmlns:a16="http://schemas.microsoft.com/office/drawing/2014/main" id="{C0E129A4-D0E6-19C6-E5E9-ADF69DF109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70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95AE46-606C-DA71-D881-C4970157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Solution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32274-EC58-9E08-C8E2-62EB65FA7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FFFF00"/>
                </a:solidFill>
              </a:rPr>
              <a:t>Data Preprocessing</a:t>
            </a:r>
            <a:r>
              <a:rPr lang="en-US" sz="1400" dirty="0">
                <a:solidFill>
                  <a:srgbClr val="FFFF00"/>
                </a:solidFill>
              </a:rPr>
              <a:t>: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00"/>
                </a:solidFill>
              </a:rPr>
              <a:t>Cleaning includes removing URLs, special characters, and extra spaces using regular expressions.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FFFF00"/>
                </a:solidFill>
              </a:rPr>
              <a:t>Feature Extraction with TF-IDF</a:t>
            </a:r>
            <a:r>
              <a:rPr lang="en-US" sz="1400" dirty="0">
                <a:solidFill>
                  <a:srgbClr val="FFFF00"/>
                </a:solidFill>
              </a:rPr>
              <a:t>: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00"/>
                </a:solidFill>
              </a:rPr>
              <a:t>Converts text data into a matrix of token counts which are then transformed into normalized term frequencies.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FFFF00"/>
                </a:solidFill>
              </a:rPr>
              <a:t>Classification Model</a:t>
            </a:r>
            <a:r>
              <a:rPr lang="en-US" sz="1400" dirty="0">
                <a:solidFill>
                  <a:srgbClr val="FFFF00"/>
                </a:solidFill>
              </a:rPr>
              <a:t>: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00"/>
                </a:solidFill>
              </a:rPr>
              <a:t>A machine learning model is trained using scikit-learn to predict job categories based on TF-IDF features.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FFFF00"/>
                </a:solidFill>
              </a:rPr>
              <a:t>NER for Information Extraction</a:t>
            </a:r>
            <a:r>
              <a:rPr lang="en-US" sz="1400" dirty="0">
                <a:solidFill>
                  <a:srgbClr val="FFFF00"/>
                </a:solidFill>
              </a:rPr>
              <a:t>: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00"/>
                </a:solidFill>
              </a:rPr>
              <a:t>Regular expressions and predefined lists of technologies are used to identify candidate names and skills.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FFFF00"/>
                </a:solidFill>
              </a:rPr>
              <a:t>Web Application</a:t>
            </a:r>
            <a:r>
              <a:rPr lang="en-US" sz="1400" dirty="0">
                <a:solidFill>
                  <a:srgbClr val="FFFF00"/>
                </a:solidFill>
              </a:rPr>
              <a:t>: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FFFF00"/>
                </a:solidFill>
              </a:rPr>
              <a:t>Streamlit</a:t>
            </a:r>
            <a:r>
              <a:rPr lang="en-US" sz="1400" dirty="0">
                <a:solidFill>
                  <a:srgbClr val="FFFF00"/>
                </a:solidFill>
              </a:rPr>
              <a:t>-based interface where users upload resumes, the system processes and displays predicted categories, candidate names, known technologies, and job search links.</a:t>
            </a:r>
          </a:p>
          <a:p>
            <a:pPr marL="0" indent="0">
              <a:lnSpc>
                <a:spcPct val="90000"/>
              </a:lnSpc>
              <a:buNone/>
            </a:pP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6049764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3D spheres connected with a red line">
            <a:extLst>
              <a:ext uri="{FF2B5EF4-FFF2-40B4-BE49-F238E27FC236}">
                <a16:creationId xmlns:a16="http://schemas.microsoft.com/office/drawing/2014/main" id="{BAFB6F37-55DD-50A0-BCD4-3AD4206D8C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2500" b="12500"/>
          <a:stretch/>
        </p:blipFill>
        <p:spPr>
          <a:xfrm>
            <a:off x="20" y="10"/>
            <a:ext cx="12191980" cy="6857990"/>
          </a:xfrm>
          <a:prstGeom prst="roundRect">
            <a:avLst>
              <a:gd name="adj" fmla="val 3517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1E44D7-2C9D-5B48-C73C-84C76079B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dirty="0"/>
              <a:t>Regular Expressions (re)</a:t>
            </a:r>
            <a:endParaRPr lang="it-IT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A0C7E1F-82C3-6B0D-6F29-CE4072793C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0664" y="1877439"/>
            <a:ext cx="10356747" cy="39137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it-IT" altLang="it-IT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Regular Expressions (re)</a:t>
            </a:r>
            <a:r>
              <a:rPr kumimoji="0" lang="it-IT" altLang="it-IT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are sequences of characters that define search patterns, primarily used for string matching and manipulation. In Python, the </a:t>
            </a:r>
            <a:r>
              <a:rPr kumimoji="0" lang="it-IT" altLang="it-IT" sz="15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re</a:t>
            </a:r>
            <a:r>
              <a:rPr kumimoji="0" lang="it-IT" altLang="it-IT" sz="1500" b="0" i="0" u="none" strike="noStrike" cap="none" normalizeH="0" baseline="0" dirty="0">
                <a:ln>
                  <a:noFill/>
                </a:ln>
                <a:effectLst/>
              </a:rPr>
              <a:t> module provides a set of functions to work with regular expressions.</a:t>
            </a:r>
            <a:endParaRPr kumimoji="0" lang="it-IT" altLang="it-IT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it-IT" altLang="it-IT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Common Functions in re Module</a:t>
            </a:r>
            <a:r>
              <a:rPr kumimoji="0" lang="it-IT" altLang="it-IT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buClrTx/>
              <a:buSzTx/>
              <a:buFontTx/>
              <a:buAutoNum type="arabicPeriod"/>
              <a:tabLst/>
            </a:pPr>
            <a:r>
              <a:rPr kumimoji="0" lang="it-IT" altLang="it-IT" sz="15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re.match()</a:t>
            </a:r>
            <a:r>
              <a:rPr kumimoji="0" lang="it-IT" altLang="it-IT" sz="1500" b="0" i="0" u="none" strike="noStrike" cap="none" normalizeH="0" baseline="0" dirty="0">
                <a:ln>
                  <a:noFill/>
                </a:ln>
                <a:effectLst/>
              </a:rPr>
              <a:t>: Checks for a match only at the beginning of the string.</a:t>
            </a:r>
            <a:endParaRPr kumimoji="0" lang="it-IT" altLang="it-IT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buClrTx/>
              <a:buSzTx/>
              <a:buFontTx/>
              <a:buAutoNum type="arabicPeriod" startAt="2"/>
              <a:tabLst/>
            </a:pPr>
            <a:r>
              <a:rPr kumimoji="0" lang="it-IT" altLang="it-IT" sz="15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re.search()</a:t>
            </a:r>
            <a:r>
              <a:rPr kumimoji="0" lang="it-IT" altLang="it-IT" sz="1500" b="0" i="0" u="none" strike="noStrike" cap="none" normalizeH="0" baseline="0" dirty="0">
                <a:ln>
                  <a:noFill/>
                </a:ln>
                <a:effectLst/>
              </a:rPr>
              <a:t>: Searches for a match anywhere in the string.</a:t>
            </a:r>
            <a:endParaRPr kumimoji="0" lang="it-IT" altLang="it-IT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buClrTx/>
              <a:buSzTx/>
              <a:buFontTx/>
              <a:buAutoNum type="arabicPeriod" startAt="3"/>
              <a:tabLst/>
            </a:pPr>
            <a:r>
              <a:rPr kumimoji="0" lang="it-IT" altLang="it-IT" sz="15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re.findall()</a:t>
            </a:r>
            <a:r>
              <a:rPr kumimoji="0" lang="it-IT" altLang="it-IT" sz="1500" b="0" i="0" u="none" strike="noStrike" cap="none" normalizeH="0" baseline="0" dirty="0">
                <a:ln>
                  <a:noFill/>
                </a:ln>
                <a:effectLst/>
              </a:rPr>
              <a:t>: Finds all matches and returns them as a list.</a:t>
            </a:r>
            <a:endParaRPr kumimoji="0" lang="it-IT" altLang="it-IT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buClrTx/>
              <a:buSzTx/>
              <a:buFontTx/>
              <a:buAutoNum type="arabicPeriod" startAt="4"/>
              <a:tabLst/>
            </a:pPr>
            <a:r>
              <a:rPr kumimoji="0" lang="it-IT" altLang="it-IT" sz="15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re.sub()</a:t>
            </a:r>
            <a:r>
              <a:rPr kumimoji="0" lang="it-IT" altLang="it-IT" sz="1500" b="0" i="0" u="none" strike="noStrike" cap="none" normalizeH="0" baseline="0" dirty="0">
                <a:ln>
                  <a:noFill/>
                </a:ln>
                <a:effectLst/>
              </a:rPr>
              <a:t>: Replaces one or many matches with a string.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buClrTx/>
              <a:buSzTx/>
              <a:buFontTx/>
              <a:buAutoNum type="arabicPeriod" startAt="4"/>
              <a:tabLst/>
            </a:pPr>
            <a:endParaRPr lang="it-IT" altLang="it-IT" sz="1200" cap="none" dirty="0"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buClrTx/>
              <a:buSzTx/>
              <a:buNone/>
              <a:tabLst/>
            </a:pPr>
            <a:endParaRPr kumimoji="0" lang="it-IT" altLang="it-IT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buClrTx/>
              <a:buSzTx/>
              <a:buFontTx/>
              <a:buAutoNum type="arabicPeriod" startAt="4"/>
              <a:tabLst/>
            </a:pPr>
            <a:endParaRPr lang="it-IT" altLang="it-IT" sz="1200" cap="none" dirty="0"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buClrTx/>
              <a:buSzTx/>
              <a:buFontTx/>
              <a:buAutoNum type="arabicPeriod" startAt="4"/>
              <a:tabLst/>
            </a:pPr>
            <a:endParaRPr kumimoji="0" lang="it-IT" altLang="it-IT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buClrTx/>
              <a:buSzTx/>
              <a:buNone/>
              <a:tabLst/>
            </a:pPr>
            <a:endParaRPr lang="it-IT" altLang="it-IT" sz="1200" cap="none" dirty="0"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buClrTx/>
              <a:buSzTx/>
              <a:buNone/>
              <a:tabLst/>
            </a:pPr>
            <a:r>
              <a:rPr lang="en-US" sz="1300" dirty="0"/>
              <a:t>import re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buClrTx/>
              <a:buSzTx/>
              <a:buNone/>
              <a:tabLst/>
            </a:pPr>
            <a:r>
              <a:rPr lang="en-US" sz="1300" dirty="0"/>
              <a:t>pattern = r'\</a:t>
            </a:r>
            <a:r>
              <a:rPr lang="en-US" sz="1300" dirty="0" err="1"/>
              <a:t>bword</a:t>
            </a:r>
            <a:r>
              <a:rPr lang="en-US" sz="1300" dirty="0"/>
              <a:t>\b’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buClrTx/>
              <a:buSzTx/>
              <a:buNone/>
              <a:tabLst/>
            </a:pPr>
            <a:r>
              <a:rPr lang="en-US" sz="1300" dirty="0"/>
              <a:t>text = 'A word in a sentence.’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buClrTx/>
              <a:buSzTx/>
              <a:buNone/>
              <a:tabLst/>
            </a:pPr>
            <a:r>
              <a:rPr lang="en-US" sz="1300" dirty="0"/>
              <a:t>match = </a:t>
            </a:r>
            <a:r>
              <a:rPr lang="en-US" sz="1300" dirty="0" err="1"/>
              <a:t>re.search</a:t>
            </a:r>
            <a:r>
              <a:rPr lang="en-US" sz="1300" dirty="0"/>
              <a:t>(pattern, text)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buClrTx/>
              <a:buSzTx/>
              <a:buNone/>
              <a:tabLst/>
            </a:pPr>
            <a:r>
              <a:rPr lang="en-US" sz="1300" dirty="0"/>
              <a:t>if match: print("Match found:", </a:t>
            </a:r>
            <a:r>
              <a:rPr lang="en-US" sz="1300" dirty="0" err="1"/>
              <a:t>match.group</a:t>
            </a:r>
            <a:r>
              <a:rPr lang="en-US" sz="1300" dirty="0"/>
              <a:t>())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buClrTx/>
              <a:buSzTx/>
              <a:buNone/>
              <a:tabLst/>
            </a:pPr>
            <a:r>
              <a:rPr lang="en-US" sz="1300" dirty="0"/>
              <a:t>else: print("No match found")</a:t>
            </a:r>
            <a:endParaRPr kumimoji="0" lang="it-IT" altLang="it-IT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endParaRPr kumimoji="0" lang="it-IT" altLang="it-IT" sz="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07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41E44-18F2-C39A-5D23-49FA07119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6842381" cy="1905000"/>
          </a:xfrm>
        </p:spPr>
        <p:txBody>
          <a:bodyPr>
            <a:normAutofit/>
          </a:bodyPr>
          <a:lstStyle/>
          <a:p>
            <a:r>
              <a:rPr lang="it-IT" dirty="0"/>
              <a:t>Label Encoder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785CF0E-46FF-CDDB-C97A-28720F6CB0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1413" y="2666999"/>
            <a:ext cx="6930871" cy="31242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Label Encoder</a:t>
            </a:r>
            <a:r>
              <a:rPr kumimoji="0" lang="it-IT" altLang="it-IT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is a tool in machine learning used to convert categorical labels into numerical values. This is essential for algorithms that require numerical input. The </a:t>
            </a:r>
            <a:r>
              <a:rPr kumimoji="0" lang="it-IT" altLang="it-IT" b="0" i="0" u="none" strike="noStrike" cap="none" normalizeH="0" baseline="0">
                <a:ln>
                  <a:noFill/>
                </a:ln>
                <a:effectLst/>
                <a:latin typeface="Arial Unicode MS" panose="020B0604020202020204" pitchFamily="34" charset="-128"/>
              </a:rPr>
              <a:t>LabelEncoder</a:t>
            </a:r>
            <a:r>
              <a:rPr kumimoji="0" lang="it-IT" altLang="it-IT" b="0" i="0" u="none" strike="noStrike" cap="none" normalizeH="0" baseline="0">
                <a:ln>
                  <a:noFill/>
                </a:ln>
                <a:effectLst/>
              </a:rPr>
              <a:t> class from the scikit-learn library is commonly used for this purpose. </a:t>
            </a:r>
            <a:endParaRPr kumimoji="0" lang="it-IT" altLang="it-IT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 descr="Adjustable measurement tool">
            <a:extLst>
              <a:ext uri="{FF2B5EF4-FFF2-40B4-BE49-F238E27FC236}">
                <a16:creationId xmlns:a16="http://schemas.microsoft.com/office/drawing/2014/main" id="{67665B8F-7749-D332-0E99-31BCBE7FFB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86" r="23047" b="-1"/>
          <a:stretch/>
        </p:blipFill>
        <p:spPr>
          <a:xfrm>
            <a:off x="8546182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8040928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F38A7-B6BE-5C9E-F10A-417C10B26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it-IT" dirty="0"/>
              <a:t>Scikit-learn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3C454-FD3C-9AF7-9022-FDD44AC7B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 dirty="0"/>
              <a:t>Scikit-learn</a:t>
            </a:r>
            <a:r>
              <a:rPr lang="en-US" sz="1700" dirty="0"/>
              <a:t> is a popular open-source machine learning library in Python. It provides simple and efficient tools for data mining, data analysis, and machine learning. It is built on NumPy, SciPy, and matplotlib.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Key Features</a:t>
            </a:r>
            <a:r>
              <a:rPr lang="en-US" sz="1700" dirty="0"/>
              <a:t>: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 dirty="0"/>
              <a:t>Supervised Learning</a:t>
            </a:r>
            <a:r>
              <a:rPr lang="en-US" sz="1700" dirty="0"/>
              <a:t>: Linear models, Support Vector Machines, Decision Trees, etc.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 dirty="0"/>
              <a:t>Unsupervised Learning</a:t>
            </a:r>
            <a:r>
              <a:rPr lang="en-US" sz="1700" dirty="0"/>
              <a:t>: Clustering, PCA, etc.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 dirty="0"/>
              <a:t>Model Selection</a:t>
            </a:r>
            <a:r>
              <a:rPr lang="en-US" sz="1700" dirty="0"/>
              <a:t>: Cross-validation, Grid Search, etc.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 dirty="0"/>
              <a:t>Preprocessing</a:t>
            </a:r>
            <a:r>
              <a:rPr lang="en-US" sz="1700" dirty="0"/>
              <a:t>: Standardization, normalization, etc.</a:t>
            </a:r>
          </a:p>
          <a:p>
            <a:pPr>
              <a:lnSpc>
                <a:spcPct val="90000"/>
              </a:lnSpc>
            </a:pPr>
            <a:endParaRPr lang="it-IT" sz="1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C60A62-1716-7C1C-E5FC-98595B2CC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62" r="53199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596262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7604B-35C5-6188-3386-AF7284C4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it-IT" sz="2800"/>
              <a:t>Vectorization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BB4B-717C-A632-8D18-FA77769F3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b="1"/>
              <a:t>Vectorization</a:t>
            </a:r>
            <a:r>
              <a:rPr lang="en-US" sz="1500"/>
              <a:t> is the process of converting textual data into numerical vectors that can be used for machine learning models. This involves transforming text into a format that models can understand.</a:t>
            </a:r>
          </a:p>
          <a:p>
            <a:pPr>
              <a:lnSpc>
                <a:spcPct val="90000"/>
              </a:lnSpc>
            </a:pPr>
            <a:r>
              <a:rPr lang="en-US" sz="1500" b="1"/>
              <a:t>Methods of Vectorization</a:t>
            </a:r>
            <a:r>
              <a:rPr lang="en-US" sz="1500"/>
              <a:t>: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500" b="1"/>
              <a:t>Bag of Words (BoW)</a:t>
            </a:r>
            <a:r>
              <a:rPr lang="en-US" sz="1500"/>
              <a:t>: Represents text as a collection of word counts.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500" b="1"/>
              <a:t>TF-IDF</a:t>
            </a:r>
            <a:r>
              <a:rPr lang="en-US" sz="1500"/>
              <a:t>: Represents text by considering the frequency and importance of words.</a:t>
            </a:r>
          </a:p>
          <a:p>
            <a:pPr>
              <a:lnSpc>
                <a:spcPct val="90000"/>
              </a:lnSpc>
            </a:pPr>
            <a:endParaRPr lang="it-IT" sz="1500"/>
          </a:p>
        </p:txBody>
      </p:sp>
      <p:pic>
        <p:nvPicPr>
          <p:cNvPr id="5" name="Picture 4" descr="A black screen with white text">
            <a:extLst>
              <a:ext uri="{FF2B5EF4-FFF2-40B4-BE49-F238E27FC236}">
                <a16:creationId xmlns:a16="http://schemas.microsoft.com/office/drawing/2014/main" id="{5971F774-570E-47CD-FE98-326546D71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94" y="2784814"/>
            <a:ext cx="6916633" cy="172882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315740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ock market graph on display">
            <a:extLst>
              <a:ext uri="{FF2B5EF4-FFF2-40B4-BE49-F238E27FC236}">
                <a16:creationId xmlns:a16="http://schemas.microsoft.com/office/drawing/2014/main" id="{B30324A9-BE09-CC9C-B47D-0103630CAB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591E9F-67FE-E7AD-CC49-1CDA21130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TF-IDF Vectorizer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0968A-2CA5-B475-BD03-7D5364A08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1"/>
            <a:ext cx="9905998" cy="3276600"/>
          </a:xfrm>
        </p:spPr>
        <p:txBody>
          <a:bodyPr>
            <a:normAutofit/>
          </a:bodyPr>
          <a:lstStyle/>
          <a:p>
            <a:r>
              <a:rPr lang="en-US" b="1" dirty="0"/>
              <a:t>TF-IDF (Term Frequency-Inverse Document Frequency)</a:t>
            </a:r>
            <a:r>
              <a:rPr lang="en-US" dirty="0"/>
              <a:t> is a statistical measure used to evaluate the importance of a word in a document relative to a collection of documents (corpus). The TF-IDF Vectorizer converts text into vectors based on this measure.</a:t>
            </a:r>
          </a:p>
          <a:p>
            <a:r>
              <a:rPr lang="en-US" b="1" dirty="0"/>
              <a:t>Formula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Term Frequency (TF)</a:t>
            </a:r>
            <a:r>
              <a:rPr lang="en-US" dirty="0"/>
              <a:t>: Frequency of a word in a document.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Inverse Document Frequency (IDF)</a:t>
            </a:r>
            <a:r>
              <a:rPr lang="en-US" dirty="0"/>
              <a:t>: Logarithmically scaled inverse fraction of the documents that contain the word.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12879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mputer script on a screen">
            <a:extLst>
              <a:ext uri="{FF2B5EF4-FFF2-40B4-BE49-F238E27FC236}">
                <a16:creationId xmlns:a16="http://schemas.microsoft.com/office/drawing/2014/main" id="{D31CF46F-4764-78DD-9298-30B02541FC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5981" b="9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8D263B-F2B8-05AE-409B-2F5938FF2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Classifier as Binary Files Using Pickle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402C6-086F-0AD1-6D02-FB32E9229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b="1" dirty="0"/>
              <a:t>Pickle</a:t>
            </a:r>
            <a:r>
              <a:rPr lang="en-US" dirty="0"/>
              <a:t> is a Python module used for serializing and deserializing Python objects. This allows saving machine learning models as binary files for later use.</a:t>
            </a:r>
          </a:p>
          <a:p>
            <a:r>
              <a:rPr lang="en-US" b="1" dirty="0"/>
              <a:t>Steps to Save and Load a Classifier</a:t>
            </a:r>
            <a:r>
              <a:rPr lang="en-US" dirty="0"/>
              <a:t>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Train the model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Save the model</a:t>
            </a:r>
            <a:r>
              <a:rPr lang="en-US" dirty="0"/>
              <a:t> using pickle.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Load the model</a:t>
            </a:r>
            <a:r>
              <a:rPr lang="en-US" dirty="0"/>
              <a:t> when needed.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19688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E3813-C1E4-C3D6-6B02-0667FF21F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Application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F45E5-61E1-95FC-F41F-ADEAB66C7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Developing the Web Application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Platform</a:t>
            </a:r>
            <a:r>
              <a:rPr lang="en-US" dirty="0"/>
              <a:t>: Streamlit for building a user-friendly interface.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Functionality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Users can upload resumes.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System processes the resumes, predicts job categories, and extracts key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Displays results and provides job search links.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0761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1A2D9-1DCA-FDE0-ED3C-CA09D6BE3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it-IT" dirty="0"/>
              <a:t>Detailed Application Code Overview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1A498D9-4A6D-4524-46C3-1B08F9E2CB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303643" y="2666999"/>
            <a:ext cx="7046844" cy="34157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Key Components of the Application (app.py)</a:t>
            </a:r>
            <a:endParaRPr kumimoji="0" lang="it-IT" altLang="it-IT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Imports and Setup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it-IT" altLang="it-IT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Streamlit, Pickle, re, nltk.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Model Loading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it-IT" altLang="it-IT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Pre-trained classifier (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clf.pkl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effectLst/>
              </a:rPr>
              <a:t>) and TF-IDF vectorizer (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tfidf.pkl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effectLst/>
              </a:rPr>
              <a:t>).</a:t>
            </a:r>
            <a:endParaRPr kumimoji="0" lang="it-IT" altLang="it-IT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None/>
              <a:tabLst/>
            </a:pPr>
            <a:endParaRPr kumimoji="0" lang="it-IT" altLang="it-IT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Padlock on computer motherboard">
            <a:extLst>
              <a:ext uri="{FF2B5EF4-FFF2-40B4-BE49-F238E27FC236}">
                <a16:creationId xmlns:a16="http://schemas.microsoft.com/office/drawing/2014/main" id="{32323F8D-3A7B-BCB7-B2AF-FBC947151A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90" r="44743" b="-1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3404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2591-6C6E-4E40-A3EA-4F3D657B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Cleaning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2BA49-BFAC-1C37-3EBA-0E9268907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Function: </a:t>
            </a:r>
            <a:r>
              <a:rPr lang="en-US" b="1" dirty="0" err="1"/>
              <a:t>CleanResume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Clean the resume text by removing unwanted characters and standardizing the format.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179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C1C02658-B03F-88BA-1D39-AD435F37B0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10" b="142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BE2379-70E6-9BE3-31BE-F40D8599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A7C7B-2430-F114-71DD-69BF18E90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Introduction to the Project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Objective</a:t>
            </a:r>
            <a:r>
              <a:rPr lang="en-US" dirty="0"/>
              <a:t>: Develop an NLP-based application to automate the process of categorizing resumes and extracting key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Importance</a:t>
            </a:r>
            <a:r>
              <a:rPr lang="en-US" dirty="0"/>
              <a:t>: Enhances recruitment efficiency by reducing manual effort and improving accuracy in candidate selection.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6541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5B5D8-60E4-3D7E-F5F8-D39E8A24D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Code</a:t>
            </a:r>
          </a:p>
        </p:txBody>
      </p:sp>
      <p:pic>
        <p:nvPicPr>
          <p:cNvPr id="5" name="Content Placeholder 4" descr="A computer code on a black background">
            <a:extLst>
              <a:ext uri="{FF2B5EF4-FFF2-40B4-BE49-F238E27FC236}">
                <a16:creationId xmlns:a16="http://schemas.microsoft.com/office/drawing/2014/main" id="{1E6D9C3B-CC40-AC65-EE13-7EE4D2358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31" y="640079"/>
            <a:ext cx="10916750" cy="390273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9219971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4DBCC715-DEA8-C227-783B-BE1F1DB9A8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C42ADC-F6E8-2BE3-B850-6FC4B371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Name Extraction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F8DD7-BE4C-416D-D0A4-ACE571D33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Function: extract_candidate_name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Extract the candidate's name using patterns such as "My name is" and typical name formats.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7364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52E5-F25D-402A-EA11-FDFE8BC1E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Name Extraction Function</a:t>
            </a:r>
          </a:p>
        </p:txBody>
      </p:sp>
      <p:pic>
        <p:nvPicPr>
          <p:cNvPr id="5" name="Content Placeholder 4" descr="A computer screen with text and numbers">
            <a:extLst>
              <a:ext uri="{FF2B5EF4-FFF2-40B4-BE49-F238E27FC236}">
                <a16:creationId xmlns:a16="http://schemas.microsoft.com/office/drawing/2014/main" id="{9D56D8F7-091E-4E0B-F83F-C77EBE919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694964"/>
            <a:ext cx="10916463" cy="354785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9400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D0162-0C67-E002-B72F-198EC386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it-IT" dirty="0"/>
              <a:t>Technologies Extraction Function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68B66E-C7AC-218C-93B8-FE59E01D6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r>
              <a:rPr lang="en-US" b="1"/>
              <a:t>Function: </a:t>
            </a:r>
            <a:r>
              <a:rPr lang="en-US" b="1" err="1"/>
              <a:t>extract_technologies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Purpose</a:t>
            </a:r>
            <a:r>
              <a:rPr lang="en-US"/>
              <a:t>: Identify technologies mentioned in the resume from predefined lists.</a:t>
            </a:r>
          </a:p>
          <a:p>
            <a:endParaRPr lang="it-IT"/>
          </a:p>
        </p:txBody>
      </p:sp>
      <p:pic>
        <p:nvPicPr>
          <p:cNvPr id="5" name="Picture 4" descr="An abstract design with lines and financial symbols">
            <a:extLst>
              <a:ext uri="{FF2B5EF4-FFF2-40B4-BE49-F238E27FC236}">
                <a16:creationId xmlns:a16="http://schemas.microsoft.com/office/drawing/2014/main" id="{93ECB0A4-CB4D-BD33-1F56-44914C21E4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84" r="33576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470936049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9A94-14AD-650E-F516-501394974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Technologies Extraction Function</a:t>
            </a:r>
          </a:p>
        </p:txBody>
      </p:sp>
      <p:pic>
        <p:nvPicPr>
          <p:cNvPr id="5" name="Content Placeholder 4" descr="A computer screen shot of text">
            <a:extLst>
              <a:ext uri="{FF2B5EF4-FFF2-40B4-BE49-F238E27FC236}">
                <a16:creationId xmlns:a16="http://schemas.microsoft.com/office/drawing/2014/main" id="{4155037C-12D4-8FEC-D2E7-1BA739CC3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57" y="640080"/>
            <a:ext cx="7651263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148936496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E41B8-2204-2566-AFF1-E6BD1F31C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it-IT" dirty="0"/>
              <a:t>Job Search Links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1D639-685D-5468-3879-094689018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r>
              <a:rPr lang="en-US" b="1" dirty="0"/>
              <a:t>Function: </a:t>
            </a:r>
            <a:r>
              <a:rPr lang="en-US" b="1" dirty="0" err="1"/>
              <a:t>generate_job_search_links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Generate links to job search portals for the predicted job category.</a:t>
            </a:r>
          </a:p>
          <a:p>
            <a:endParaRPr lang="it-IT" dirty="0"/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83D66277-43D6-CC9B-EB0E-A451C4754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06" r="19926" b="-1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14793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3F24C-06A2-768F-6E97-D12A2B401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Job Search Links Function</a:t>
            </a:r>
          </a:p>
        </p:txBody>
      </p:sp>
      <p:pic>
        <p:nvPicPr>
          <p:cNvPr id="5" name="Content Placeholder 4" descr="A computer code with many white and green text&#10;&#10;Description automatically generated with medium confidence">
            <a:extLst>
              <a:ext uri="{FF2B5EF4-FFF2-40B4-BE49-F238E27FC236}">
                <a16:creationId xmlns:a16="http://schemas.microsoft.com/office/drawing/2014/main" id="{FD99357D-601D-56F6-8022-9CA68271C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37" y="640080"/>
            <a:ext cx="9490703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5225107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 on document with pen">
            <a:extLst>
              <a:ext uri="{FF2B5EF4-FFF2-40B4-BE49-F238E27FC236}">
                <a16:creationId xmlns:a16="http://schemas.microsoft.com/office/drawing/2014/main" id="{3389F079-B3B6-E7DB-91B7-C31F478401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510" b="142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FF1419-B31B-3207-2010-7E6AE182C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Web Application Interface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4555C5-66D5-AD86-2183-19A84D4290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Objective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Provide a user-friendly interface for uploading and processing resumes.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Key Features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it-IT" altLang="it-IT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Resume upload.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it-IT" altLang="it-IT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Resume processing and prediction.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it-IT" altLang="it-IT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Display of results and job search links.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None/>
              <a:tabLst/>
            </a:pPr>
            <a:endParaRPr kumimoji="0" lang="it-IT" altLang="it-IT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7872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8B176-3712-EB17-BBA6-CDD138394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Web App Interface</a:t>
            </a:r>
          </a:p>
        </p:txBody>
      </p:sp>
      <p:pic>
        <p:nvPicPr>
          <p:cNvPr id="5" name="Content Placeholder 4" descr="A screenshot of a black screen">
            <a:extLst>
              <a:ext uri="{FF2B5EF4-FFF2-40B4-BE49-F238E27FC236}">
                <a16:creationId xmlns:a16="http://schemas.microsoft.com/office/drawing/2014/main" id="{E9FDD279-617D-DC33-1D46-30C71AE93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285" y="640080"/>
            <a:ext cx="8050807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61022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F4FE5-5269-9BFD-5BF2-60BD8E30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Web Application Interface code</a:t>
            </a:r>
            <a:br>
              <a:rPr lang="en-US" sz="37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endParaRPr lang="en-US" sz="370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5" name="Content Placeholder 4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B5BCC4FF-CC89-2ED6-58E9-80847CC78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15" y="683469"/>
            <a:ext cx="6915663" cy="549474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81517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AB921-C191-0653-A5F0-7BA711C06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6132446" cy="1905000"/>
          </a:xfrm>
        </p:spPr>
        <p:txBody>
          <a:bodyPr>
            <a:normAutofit/>
          </a:bodyPr>
          <a:lstStyle/>
          <a:p>
            <a:pPr algn="ctr"/>
            <a:r>
              <a:rPr lang="it-IT"/>
              <a:t>Problem Statement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6FC01A-85AA-054F-75E6-4EC942F9A0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66404" y="2334639"/>
            <a:ext cx="6220196" cy="37282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it-IT" altLang="it-IT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Dataset</a:t>
            </a:r>
            <a:r>
              <a:rPr kumimoji="0" lang="it-IT" altLang="it-IT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Collection of resumes labeled by job category.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it-IT" altLang="it-IT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Structure</a:t>
            </a:r>
            <a:r>
              <a:rPr kumimoji="0" lang="it-IT" altLang="it-IT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Resumes contain sections like contact information, work experience, education, skills, and certifications.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it-IT" altLang="it-IT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Primary Challenge</a:t>
            </a:r>
            <a:r>
              <a:rPr kumimoji="0" lang="it-IT" altLang="it-IT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Accurately classify resumes into predefined job categories and extract essential information such as candidate name, known technologies, and skills. </a:t>
            </a:r>
          </a:p>
        </p:txBody>
      </p:sp>
      <p:pic>
        <p:nvPicPr>
          <p:cNvPr id="14" name="Picture 13" descr="Working space background">
            <a:extLst>
              <a:ext uri="{FF2B5EF4-FFF2-40B4-BE49-F238E27FC236}">
                <a16:creationId xmlns:a16="http://schemas.microsoft.com/office/drawing/2014/main" id="{01B54B7C-8E3B-AC0D-71C2-EE8C72ED77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97"/>
          <a:stretch/>
        </p:blipFill>
        <p:spPr>
          <a:xfrm>
            <a:off x="7552042" y="863390"/>
            <a:ext cx="3416888" cy="521877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18319178"/>
      </p:ext>
    </p:extLst>
  </p:cSld>
  <p:clrMapOvr>
    <a:masterClrMapping/>
  </p:clrMapOvr>
  <p:transition spd="slow">
    <p:wheel spokes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2F623-E693-AC12-268D-9CD472B05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anchor="ctr">
            <a:normAutofit/>
          </a:bodyPr>
          <a:lstStyle/>
          <a:p>
            <a:r>
              <a:rPr lang="it-IT" sz="3600"/>
              <a:t>Results and Benefits</a:t>
            </a:r>
          </a:p>
        </p:txBody>
      </p:sp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DECB247E-561B-85A9-D76B-D0A3DF8987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5388034"/>
              </p:ext>
            </p:extLst>
          </p:nvPr>
        </p:nvGraphicFramePr>
        <p:xfrm>
          <a:off x="643467" y="643467"/>
          <a:ext cx="6243992" cy="557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422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57CF5-54CE-0462-F744-6C1AC17F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01543C5-35A7-E83B-A3B9-8DFEE4EFBE5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2667000"/>
          <a:ext cx="99060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48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rogramming data on computer monitor">
            <a:extLst>
              <a:ext uri="{FF2B5EF4-FFF2-40B4-BE49-F238E27FC236}">
                <a16:creationId xmlns:a16="http://schemas.microsoft.com/office/drawing/2014/main" id="{36CFB526-D308-AB72-CDAB-00B724D552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2054" b="367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6DF7A4-6D7F-AEA6-5D18-65FCB6305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2CFF5-7101-2347-190A-1BCCDC4C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Bird, S., Klein, E., &amp; </a:t>
            </a:r>
            <a:r>
              <a:rPr lang="en-US" dirty="0" err="1"/>
              <a:t>Loper</a:t>
            </a:r>
            <a:r>
              <a:rPr lang="en-US" dirty="0"/>
              <a:t>, E. (2009). Natural Language Processing with Python: Analyzing Text with the Natural Language Toolkit. O'Reilly Media, Inc.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9396370"/>
      </p:ext>
    </p:extLst>
  </p:cSld>
  <p:clrMapOvr>
    <a:masterClrMapping/>
  </p:clrMapOvr>
  <p:transition spd="slow">
    <p:randomBar dir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238F-AE96-FD97-572E-965D73683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you!</a:t>
            </a:r>
          </a:p>
        </p:txBody>
      </p:sp>
      <p:pic>
        <p:nvPicPr>
          <p:cNvPr id="9" name="Graphic 8" descr="Handshake">
            <a:extLst>
              <a:ext uri="{FF2B5EF4-FFF2-40B4-BE49-F238E27FC236}">
                <a16:creationId xmlns:a16="http://schemas.microsoft.com/office/drawing/2014/main" id="{FF42091A-1D21-FDA5-18E0-6FE630B38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999" y="701410"/>
            <a:ext cx="5462001" cy="546200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18643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C91B8-06C9-DCA1-73B2-5AFDE85BB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Approach</a:t>
            </a:r>
            <a:endParaRPr lang="it-IT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691CD43-1D1B-1FC4-5330-F4FA67984C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2667000"/>
          <a:ext cx="99060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7651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B8991-BF49-ACD4-966F-C57DE9600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JOB GRAPH</a:t>
            </a:r>
          </a:p>
        </p:txBody>
      </p:sp>
      <p:pic>
        <p:nvPicPr>
          <p:cNvPr id="5" name="Content Placeholder 4" descr="A graph with different colored bars">
            <a:extLst>
              <a:ext uri="{FF2B5EF4-FFF2-40B4-BE49-F238E27FC236}">
                <a16:creationId xmlns:a16="http://schemas.microsoft.com/office/drawing/2014/main" id="{E30FE36D-4350-0B2B-A285-73980D80D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575" y="640080"/>
            <a:ext cx="7390226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6133888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13E86-9EB7-3058-11CB-610CC1A6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it-IT" dirty="0"/>
              <a:t>Data Preprocessing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6C0244-5325-F2FA-2D9E-1C2A0F353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r>
              <a:rPr lang="en-US" b="1"/>
              <a:t>Data Cleaning and Standardization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Objective</a:t>
            </a:r>
            <a:r>
              <a:rPr lang="en-US"/>
              <a:t>: Remove unwanted characters and standardize the resume text.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Techniques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Removal of URLs, special characters, and extra spaces using regular expressions.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Conversion to lower case to maintain consistency.</a:t>
            </a:r>
          </a:p>
          <a:p>
            <a:endParaRPr lang="it-IT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C1A15D08-D3FA-3178-44B1-668F5BA9AD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80" r="52953" b="-1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06285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6D6F-1083-E1B2-C138-FEC69936F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62B8D-2328-9B74-26CB-51F90BE5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Transforming Text Data into Numerical Features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Technique</a:t>
            </a:r>
            <a:r>
              <a:rPr lang="en-US" dirty="0"/>
              <a:t>: Term Frequency-Inverse Document Frequency (TF-IDF).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Convert textual data into a matrix of token counts, which are then transformed into normalized term frequencies.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9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dels if molecules in science classroom">
            <a:extLst>
              <a:ext uri="{FF2B5EF4-FFF2-40B4-BE49-F238E27FC236}">
                <a16:creationId xmlns:a16="http://schemas.microsoft.com/office/drawing/2014/main" id="{6549B268-DBA6-321F-BDC6-6A7831EE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B24B1A-44ED-8A94-BCDD-D2A977A2F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Model Training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2F867E4-8542-4E0B-100B-D12C5EBA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/>
              <a:t>Training the Classification Model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Approach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Preprocess the dataset.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Use TF-IDF for feature extraction.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Train a classification model to categorize resumes into job categories based on extracted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Tools</a:t>
            </a:r>
            <a:r>
              <a:rPr lang="en-US"/>
              <a:t>: scikit-learn library for model training and evaluation.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895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FAA-C41E-9D85-6B52-CCA97C86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it-IT" dirty="0"/>
              <a:t>Named Entity Recognition (NER)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6E2515D-2917-DF16-3F77-B818EA008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r>
              <a:rPr lang="en-US" b="1"/>
              <a:t>Extracting Key Information from Resumes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Objective</a:t>
            </a:r>
            <a:r>
              <a:rPr lang="en-US"/>
              <a:t>: Identify and extract candidate names and known technologies.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Methods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Regular expressions to locate names and technologies.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Predefined lists of technologies for various job categories.</a:t>
            </a:r>
          </a:p>
          <a:p>
            <a:endParaRPr lang="it-IT"/>
          </a:p>
        </p:txBody>
      </p:sp>
      <p:pic>
        <p:nvPicPr>
          <p:cNvPr id="11" name="Picture 10" descr="Many question marks on black background">
            <a:extLst>
              <a:ext uri="{FF2B5EF4-FFF2-40B4-BE49-F238E27FC236}">
                <a16:creationId xmlns:a16="http://schemas.microsoft.com/office/drawing/2014/main" id="{B626105D-3B89-D70B-9920-E60947C668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92" r="3359" b="2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277003378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1378</Words>
  <Application>Microsoft Office PowerPoint</Application>
  <PresentationFormat>Widescreen</PresentationFormat>
  <Paragraphs>150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 Unicode MS</vt:lpstr>
      <vt:lpstr>Arial</vt:lpstr>
      <vt:lpstr>Century Gothic</vt:lpstr>
      <vt:lpstr>Mesh</vt:lpstr>
      <vt:lpstr>NLP-Based Resume Screening Application</vt:lpstr>
      <vt:lpstr>Introduction</vt:lpstr>
      <vt:lpstr>Problem Statement</vt:lpstr>
      <vt:lpstr>Approach</vt:lpstr>
      <vt:lpstr>JOB GRAPH</vt:lpstr>
      <vt:lpstr>Data Preprocessing</vt:lpstr>
      <vt:lpstr>Feature Extraction</vt:lpstr>
      <vt:lpstr>Model Training</vt:lpstr>
      <vt:lpstr>Named Entity Recognition (NER)</vt:lpstr>
      <vt:lpstr>Solution Implementation</vt:lpstr>
      <vt:lpstr>Regular Expressions (re)</vt:lpstr>
      <vt:lpstr>Label Encoder</vt:lpstr>
      <vt:lpstr>Scikit-learn</vt:lpstr>
      <vt:lpstr>Vectorization</vt:lpstr>
      <vt:lpstr>TF-IDF Vectorizer</vt:lpstr>
      <vt:lpstr>Classifier as Binary Files Using Pickle</vt:lpstr>
      <vt:lpstr>Application Development</vt:lpstr>
      <vt:lpstr>Detailed Application Code Overview</vt:lpstr>
      <vt:lpstr>Cleaning Function</vt:lpstr>
      <vt:lpstr>Code</vt:lpstr>
      <vt:lpstr>Name Extraction Function</vt:lpstr>
      <vt:lpstr>Name Extraction Function</vt:lpstr>
      <vt:lpstr>Technologies Extraction Function</vt:lpstr>
      <vt:lpstr>Technologies Extraction Function</vt:lpstr>
      <vt:lpstr>Job Search Links Function</vt:lpstr>
      <vt:lpstr>Job Search Links Function</vt:lpstr>
      <vt:lpstr>Web Application Interface</vt:lpstr>
      <vt:lpstr>Web App Interface</vt:lpstr>
      <vt:lpstr>Web Application Interface code </vt:lpstr>
      <vt:lpstr>Results and Benefits</vt:lpstr>
      <vt:lpstr>Conclusion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Bargujar Abhishek (Student ENG 23)</dc:creator>
  <cp:lastModifiedBy>Bargujar Abhishek (Student ENG 23)</cp:lastModifiedBy>
  <cp:revision>5</cp:revision>
  <dcterms:created xsi:type="dcterms:W3CDTF">2024-06-10T20:56:33Z</dcterms:created>
  <dcterms:modified xsi:type="dcterms:W3CDTF">2024-06-21T14:01:01Z</dcterms:modified>
</cp:coreProperties>
</file>